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380" r:id="rId3"/>
    <p:sldId id="396" r:id="rId4"/>
    <p:sldId id="372" r:id="rId5"/>
    <p:sldId id="392" r:id="rId6"/>
    <p:sldId id="393" r:id="rId7"/>
    <p:sldId id="381" r:id="rId8"/>
    <p:sldId id="400" r:id="rId9"/>
    <p:sldId id="398" r:id="rId10"/>
    <p:sldId id="401" r:id="rId11"/>
    <p:sldId id="394" r:id="rId12"/>
    <p:sldId id="405" r:id="rId13"/>
    <p:sldId id="406" r:id="rId14"/>
    <p:sldId id="391" r:id="rId15"/>
    <p:sldId id="402" r:id="rId16"/>
    <p:sldId id="403" r:id="rId17"/>
    <p:sldId id="404" r:id="rId18"/>
    <p:sldId id="407" r:id="rId19"/>
    <p:sldId id="408" r:id="rId20"/>
    <p:sldId id="409" r:id="rId21"/>
    <p:sldId id="411" r:id="rId22"/>
    <p:sldId id="412" r:id="rId23"/>
    <p:sldId id="413" r:id="rId24"/>
    <p:sldId id="414" r:id="rId25"/>
    <p:sldId id="415" r:id="rId26"/>
    <p:sldId id="410" r:id="rId27"/>
    <p:sldId id="29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2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654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8886277071752434E-17"/>
                  <c:y val="-4.5186790555353816E-2"/>
                </c:manualLayout>
              </c:layout>
              <c:tx>
                <c:rich>
                  <a:bodyPr/>
                  <a:lstStyle/>
                  <a:p>
                    <a:fld id="{AAE5923F-4289-484F-992F-4BC099F02AFA}" type="VALUE">
                      <a:rPr lang="en-US" sz="16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2A7-4509-823D-185B72364E64}"/>
                </c:ext>
              </c:extLst>
            </c:dLbl>
            <c:dLbl>
              <c:idx val="1"/>
              <c:layout>
                <c:manualLayout>
                  <c:x val="4.7268999439347486E-3"/>
                  <c:y val="-4.2528744052097708E-2"/>
                </c:manualLayout>
              </c:layout>
              <c:tx>
                <c:rich>
                  <a:bodyPr/>
                  <a:lstStyle/>
                  <a:p>
                    <a:fld id="{F7FDAA89-DDB1-49CE-9D4A-1ECDCCFFFC65}" type="VALUE">
                      <a:rPr lang="en-US" sz="16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2A7-4509-823D-185B72364E64}"/>
                </c:ext>
              </c:extLst>
            </c:dLbl>
            <c:dLbl>
              <c:idx val="2"/>
              <c:layout>
                <c:manualLayout>
                  <c:x val="7.8781665732244651E-3"/>
                  <c:y val="-4.51867905553538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A7-4509-823D-185B72364E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ДТП</c:v>
                </c:pt>
                <c:pt idx="1">
                  <c:v>Погибло</c:v>
                </c:pt>
                <c:pt idx="2">
                  <c:v>Ранено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338</c:v>
                </c:pt>
                <c:pt idx="1">
                  <c:v>16</c:v>
                </c:pt>
                <c:pt idx="2">
                  <c:v>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A7-4509-823D-185B72364E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617563026263075E-2"/>
                  <c:y val="-4.4381214099366961E-2"/>
                </c:manualLayout>
              </c:layout>
              <c:tx>
                <c:rich>
                  <a:bodyPr/>
                  <a:lstStyle/>
                  <a:p>
                    <a:fld id="{F66BCA80-11AE-4DDD-AFE4-E4A7CFF29D2D}" type="VALUE">
                      <a:rPr lang="en-US" sz="16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2A7-4509-823D-185B72364E64}"/>
                </c:ext>
              </c:extLst>
            </c:dLbl>
            <c:dLbl>
              <c:idx val="1"/>
              <c:layout>
                <c:manualLayout>
                  <c:x val="3.6589059075207341E-2"/>
                  <c:y val="-6.1135069574890365E-2"/>
                </c:manualLayout>
              </c:layout>
              <c:tx>
                <c:rich>
                  <a:bodyPr/>
                  <a:lstStyle/>
                  <a:p>
                    <a:fld id="{663BA26B-E471-43EB-923B-4EDC1B067CA2}" type="VALUE">
                      <a:rPr lang="en-US" sz="16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2A7-4509-823D-185B72364E64}"/>
                </c:ext>
              </c:extLst>
            </c:dLbl>
            <c:dLbl>
              <c:idx val="2"/>
              <c:layout>
                <c:manualLayout>
                  <c:x val="3.343779244591763E-2"/>
                  <c:y val="-4.784483705860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A7-4509-823D-185B72364E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ДТП</c:v>
                </c:pt>
                <c:pt idx="1">
                  <c:v>Погибло</c:v>
                </c:pt>
                <c:pt idx="2">
                  <c:v>Ранено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374</c:v>
                </c:pt>
                <c:pt idx="1">
                  <c:v>9</c:v>
                </c:pt>
                <c:pt idx="2">
                  <c:v>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2A7-4509-823D-185B72364E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4286896"/>
        <c:axId val="474285328"/>
        <c:axId val="0"/>
      </c:bar3DChart>
      <c:catAx>
        <c:axId val="47428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4285328"/>
        <c:crosses val="autoZero"/>
        <c:auto val="1"/>
        <c:lblAlgn val="ctr"/>
        <c:lblOffset val="100"/>
        <c:noMultiLvlLbl val="0"/>
      </c:catAx>
      <c:valAx>
        <c:axId val="47428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428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858107272341765"/>
          <c:y val="0.91671105464797109"/>
          <c:w val="0.18914026374612899"/>
          <c:h val="6.73406663324923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735758151291602E-2"/>
          <c:y val="0.1048949861654167"/>
          <c:w val="0.97212952290511323"/>
          <c:h val="0.80158551909537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Погибшие по категориям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30-4F7A-B509-3D3F8DBAD89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4F-43BF-AA6C-76E4420C873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4F-43BF-AA6C-76E4420C87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Пешеходы</c:v>
                </c:pt>
                <c:pt idx="1">
                  <c:v>Пассажиры</c:v>
                </c:pt>
                <c:pt idx="2">
                  <c:v>Водитель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4F-43BF-AA6C-76E4420C873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4671128"/>
        <c:axId val="153484680"/>
      </c:barChart>
      <c:catAx>
        <c:axId val="467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484680"/>
        <c:crosses val="autoZero"/>
        <c:auto val="1"/>
        <c:lblAlgn val="ctr"/>
        <c:lblOffset val="100"/>
        <c:noMultiLvlLbl val="0"/>
      </c:catAx>
      <c:valAx>
        <c:axId val="153484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71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Количество погибших</a:t>
            </a:r>
            <a:endParaRPr lang="ru-RU" dirty="0"/>
          </a:p>
        </c:rich>
      </c:tx>
      <c:layout>
        <c:manualLayout>
          <c:xMode val="edge"/>
          <c:yMode val="edge"/>
          <c:x val="0.33370781353472789"/>
          <c:y val="3.61125429175729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погибших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81A-486C-8E49-15A950E7CD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81A-486C-8E49-15A950E7CD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81A-486C-8E49-15A950E7CD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81A-486C-8E49-15A950E7CDD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C81A-486C-8E49-15A950E7CDD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Нижний Тагил</c:v>
                </c:pt>
                <c:pt idx="1">
                  <c:v>Березовский</c:v>
                </c:pt>
                <c:pt idx="2">
                  <c:v>Нижние Серги</c:v>
                </c:pt>
                <c:pt idx="3">
                  <c:v>Алапаевск</c:v>
                </c:pt>
                <c:pt idx="4">
                  <c:v>Реж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1B-4C30-9C9D-1D521817A40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Рост ДТП</a:t>
            </a:r>
          </a:p>
        </c:rich>
      </c:tx>
      <c:layout>
        <c:manualLayout>
          <c:xMode val="edge"/>
          <c:yMode val="edge"/>
          <c:x val="0.85485620375399074"/>
          <c:y val="3.6652970798340447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Рост ДТП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F35-42C5-8908-314F6292941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F35-42C5-8908-314F6292941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F35-42C5-8908-314F6292941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F35-42C5-8908-314F6292941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4F35-42C5-8908-314F6292941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4F35-42C5-8908-314F6292941E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4F35-42C5-8908-314F6292941E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4F35-42C5-8908-314F6292941E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4F35-42C5-8908-314F6292941E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4F35-42C5-8908-314F6292941E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4F35-42C5-8908-314F6292941E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7-4F35-42C5-8908-314F6292941E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9-4F35-42C5-8908-314F6292941E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7EF-43BC-9AFD-EBE943C93019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37EF-43BC-9AFD-EBE943C93019}"/>
              </c:ext>
            </c:extLst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F-4F35-42C5-8908-314F6292941E}"/>
              </c:ext>
            </c:extLst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1-4F35-42C5-8908-314F6292941E}"/>
              </c:ext>
            </c:extLst>
          </c:dPt>
          <c:dLbls>
            <c:dLbl>
              <c:idx val="0"/>
              <c:layout>
                <c:manualLayout>
                  <c:x val="-4.3293534449089136E-2"/>
                  <c:y val="-2.7802466757444293E-2"/>
                </c:manualLayout>
              </c:layout>
              <c:tx>
                <c:rich>
                  <a:bodyPr/>
                  <a:lstStyle/>
                  <a:p>
                    <a:fld id="{79F308D2-F37F-4B8C-A5F5-ADD1ECC3709D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8179BB89-97F7-4ABA-9EB6-CFD7BDA65078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141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F35-42C5-8908-314F6292941E}"/>
                </c:ext>
              </c:extLst>
            </c:dLbl>
            <c:dLbl>
              <c:idx val="1"/>
              <c:layout>
                <c:manualLayout>
                  <c:x val="2.5976120669453425E-2"/>
                  <c:y val="-7.9435619306983646E-2"/>
                </c:manualLayout>
              </c:layout>
              <c:tx>
                <c:rich>
                  <a:bodyPr/>
                  <a:lstStyle/>
                  <a:p>
                    <a:fld id="{E6ECFAB2-D0E4-4C4A-A992-9ED8D8AA66E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7E5699E9-8711-4C7C-A8B0-A5C9A50B587F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 smtClean="0"/>
                      <a:t>,19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F35-42C5-8908-314F6292941E}"/>
                </c:ext>
              </c:extLst>
            </c:dLbl>
            <c:dLbl>
              <c:idx val="2"/>
              <c:layout>
                <c:manualLayout>
                  <c:x val="-9.0709214774644594E-17"/>
                  <c:y val="-3.1774247722793456E-2"/>
                </c:manualLayout>
              </c:layout>
              <c:tx>
                <c:rich>
                  <a:bodyPr/>
                  <a:lstStyle/>
                  <a:p>
                    <a:fld id="{CB79B80C-FCED-4DB9-87F5-192A7A3A769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773258A4-3AEB-4235-AF16-0ED9DCC48220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41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F35-42C5-8908-314F6292941E}"/>
                </c:ext>
              </c:extLst>
            </c:dLbl>
            <c:dLbl>
              <c:idx val="3"/>
              <c:layout>
                <c:manualLayout>
                  <c:x val="4.3293534449089136E-2"/>
                  <c:y val="-2.7802466757444293E-2"/>
                </c:manualLayout>
              </c:layout>
              <c:tx>
                <c:rich>
                  <a:bodyPr/>
                  <a:lstStyle/>
                  <a:p>
                    <a:fld id="{C3504574-E27B-44AA-9354-AA33B2EC7E5E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55E7DB73-9587-4A23-B96D-1CC2FD638907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2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F35-42C5-8908-314F6292941E}"/>
                </c:ext>
              </c:extLst>
            </c:dLbl>
            <c:dLbl>
              <c:idx val="4"/>
              <c:layout>
                <c:manualLayout>
                  <c:x val="3.5871785686388068E-2"/>
                  <c:y val="-2.383068579209513E-2"/>
                </c:manualLayout>
              </c:layout>
              <c:tx>
                <c:rich>
                  <a:bodyPr/>
                  <a:lstStyle/>
                  <a:p>
                    <a:fld id="{E6E5EC0E-7C22-46CD-83DC-7F61D2597805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82028969-1F61-4213-A99F-0DAAB878FED8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9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F35-42C5-8908-314F6292941E}"/>
                </c:ext>
              </c:extLst>
            </c:dLbl>
            <c:dLbl>
              <c:idx val="5"/>
              <c:layout>
                <c:manualLayout>
                  <c:x val="3.0923953177920745E-2"/>
                  <c:y val="-7.744972882430913E-2"/>
                </c:manualLayout>
              </c:layout>
              <c:tx>
                <c:rich>
                  <a:bodyPr/>
                  <a:lstStyle/>
                  <a:p>
                    <a:fld id="{B3C2C2AC-B904-4683-98F3-3ABC016B9CC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791B7B66-3506-46A0-96C6-1D97279DDAD7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4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F35-42C5-8908-314F6292941E}"/>
                </c:ext>
              </c:extLst>
            </c:dLbl>
            <c:dLbl>
              <c:idx val="6"/>
              <c:layout>
                <c:manualLayout>
                  <c:x val="6.0610948228724662E-2"/>
                  <c:y val="-2.1844795309420573E-2"/>
                </c:manualLayout>
              </c:layout>
              <c:tx>
                <c:rich>
                  <a:bodyPr/>
                  <a:lstStyle/>
                  <a:p>
                    <a:fld id="{E8E15C36-5284-479D-9E20-C3065491BD9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329E27C6-967E-4651-BBA9-9D12CB61DD9D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 smtClean="0"/>
                      <a:t>; 2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4F35-42C5-8908-314F6292941E}"/>
                </c:ext>
              </c:extLst>
            </c:dLbl>
            <c:dLbl>
              <c:idx val="7"/>
              <c:layout>
                <c:manualLayout>
                  <c:x val="3.9582660067738466E-2"/>
                  <c:y val="2.9788357240118867E-2"/>
                </c:manualLayout>
              </c:layout>
              <c:tx>
                <c:rich>
                  <a:bodyPr/>
                  <a:lstStyle/>
                  <a:p>
                    <a:fld id="{EA3FFD56-DC0C-4B3A-9117-A2F855F8372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2022B9C0-BD41-4910-B262-1ED83D65E0FD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2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4F35-42C5-8908-314F6292941E}"/>
                </c:ext>
              </c:extLst>
            </c:dLbl>
            <c:dLbl>
              <c:idx val="8"/>
              <c:layout>
                <c:manualLayout>
                  <c:x val="-2.7213078796570256E-2"/>
                  <c:y val="3.1774247722793456E-2"/>
                </c:manualLayout>
              </c:layout>
              <c:tx>
                <c:rich>
                  <a:bodyPr/>
                  <a:lstStyle/>
                  <a:p>
                    <a:fld id="{A1640601-0770-4E14-A75E-14CCEF854F7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8552B594-F93D-443C-8FA0-7790E9F279BC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11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4F35-42C5-8908-314F6292941E}"/>
                </c:ext>
              </c:extLst>
            </c:dLbl>
            <c:dLbl>
              <c:idx val="9"/>
              <c:layout>
                <c:manualLayout>
                  <c:x val="-3.9582660067738563E-2"/>
                  <c:y val="4.1703700136166415E-2"/>
                </c:manualLayout>
              </c:layout>
              <c:tx>
                <c:rich>
                  <a:bodyPr/>
                  <a:lstStyle/>
                  <a:p>
                    <a:fld id="{6576F9DE-83A8-4CD6-B968-94A142259503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5E03B179-3289-4501-833F-73E1ACD09471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5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4F35-42C5-8908-314F6292941E}"/>
                </c:ext>
              </c:extLst>
            </c:dLbl>
            <c:dLbl>
              <c:idx val="10"/>
              <c:layout>
                <c:manualLayout>
                  <c:x val="-4.3293534449089045E-2"/>
                  <c:y val="2.5816576274769611E-2"/>
                </c:manualLayout>
              </c:layout>
              <c:tx>
                <c:rich>
                  <a:bodyPr/>
                  <a:lstStyle/>
                  <a:p>
                    <a:fld id="{07F66C4F-CB34-4FB2-9909-7E5E68F68ED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1EDEC8F8-8F7E-4AF5-81EA-0C39C5A57875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7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4F35-42C5-8908-314F6292941E}"/>
                </c:ext>
              </c:extLst>
            </c:dLbl>
            <c:dLbl>
              <c:idx val="11"/>
              <c:layout>
                <c:manualLayout>
                  <c:x val="-4.57674507033227E-2"/>
                  <c:y val="2.1844795309420573E-2"/>
                </c:manualLayout>
              </c:layout>
              <c:tx>
                <c:rich>
                  <a:bodyPr/>
                  <a:lstStyle/>
                  <a:p>
                    <a:fld id="{457E695D-512B-48F2-81D1-FB58FA0AAF5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8DBCB8A5-07F4-4145-948A-4EE84560DBFE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2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4F35-42C5-8908-314F6292941E}"/>
                </c:ext>
              </c:extLst>
            </c:dLbl>
            <c:dLbl>
              <c:idx val="12"/>
              <c:layout>
                <c:manualLayout>
                  <c:x val="-5.4426157593140512E-2"/>
                  <c:y val="1.9858904826745946E-2"/>
                </c:manualLayout>
              </c:layout>
              <c:tx>
                <c:rich>
                  <a:bodyPr/>
                  <a:lstStyle/>
                  <a:p>
                    <a:fld id="{B77EE1EB-5590-4721-B462-88CEC97E34AD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B94749B1-F2E8-4C11-913E-7A152291B971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3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4F35-42C5-8908-314F6292941E}"/>
                </c:ext>
              </c:extLst>
            </c:dLbl>
            <c:dLbl>
              <c:idx val="13"/>
              <c:layout>
                <c:manualLayout>
                  <c:x val="-4.8412695921179916E-2"/>
                  <c:y val="-2.5165017455341176E-2"/>
                </c:manualLayout>
              </c:layout>
              <c:tx>
                <c:rich>
                  <a:bodyPr/>
                  <a:lstStyle/>
                  <a:p>
                    <a:fld id="{91DA9E28-62E6-46EE-80BD-8CBE24306BF9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9E027ED3-7684-4F7C-AEEA-E1C33F126C06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2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EF-43BC-9AFD-EBE943C93019}"/>
                </c:ext>
              </c:extLst>
            </c:dLbl>
            <c:dLbl>
              <c:idx val="14"/>
              <c:layout>
                <c:manualLayout>
                  <c:x val="-1.5583724436117542E-5"/>
                  <c:y val="-6.9076933084560158E-2"/>
                </c:manualLayout>
              </c:layout>
              <c:tx>
                <c:rich>
                  <a:bodyPr/>
                  <a:lstStyle/>
                  <a:p>
                    <a:fld id="{CB62A600-430E-4B3B-A003-DB93B7E8526D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B5124F5D-BB95-46E7-9F4A-D68D57EBE3DB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11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7EF-43BC-9AFD-EBE943C93019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876BFBEC-C487-4B88-9C45-2916BD867D9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C4160011-599E-41A6-9522-9D14C5A7461B}" type="VALUE">
                      <a:rPr lang="ru-RU" baseline="0"/>
                      <a:pPr/>
                      <a:t>[ЗНАЧЕНИЕ]</a:t>
                    </a:fld>
                    <a:r>
                      <a:rPr lang="ru-RU" baseline="0"/>
                      <a:t>; </a:t>
                    </a:r>
                    <a:r>
                      <a:rPr lang="ru-RU" baseline="0" smtClean="0"/>
                      <a:t>3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4F35-42C5-8908-314F6292941E}"/>
                </c:ext>
              </c:extLst>
            </c:dLbl>
            <c:dLbl>
              <c:idx val="16"/>
              <c:layout>
                <c:manualLayout>
                  <c:x val="2.2265246288102936E-2"/>
                  <c:y val="-6.7520276410936109E-2"/>
                </c:manualLayout>
              </c:layout>
              <c:tx>
                <c:rich>
                  <a:bodyPr/>
                  <a:lstStyle/>
                  <a:p>
                    <a:fld id="{4DA492BF-B639-4636-87DC-AD71F01C1783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F5641171-ADED-47E8-94E4-B30F5FEDCCB1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8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4F35-42C5-8908-314F629294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7"/>
                <c:pt idx="0">
                  <c:v>Екатеринбург</c:v>
                </c:pt>
                <c:pt idx="1">
                  <c:v>Каменск-Уральский</c:v>
                </c:pt>
                <c:pt idx="2">
                  <c:v>Нижний Тагил </c:v>
                </c:pt>
                <c:pt idx="3">
                  <c:v>Байкалово</c:v>
                </c:pt>
                <c:pt idx="4">
                  <c:v>Ирбит</c:v>
                </c:pt>
                <c:pt idx="5">
                  <c:v>Кушва</c:v>
                </c:pt>
                <c:pt idx="6">
                  <c:v>Кировград</c:v>
                </c:pt>
                <c:pt idx="7">
                  <c:v>Пышма</c:v>
                </c:pt>
                <c:pt idx="8">
                  <c:v>Реж</c:v>
                </c:pt>
                <c:pt idx="9">
                  <c:v>Североуральск</c:v>
                </c:pt>
                <c:pt idx="10">
                  <c:v>Серов</c:v>
                </c:pt>
                <c:pt idx="11">
                  <c:v>Тавда</c:v>
                </c:pt>
                <c:pt idx="12">
                  <c:v>Тугулым</c:v>
                </c:pt>
                <c:pt idx="13">
                  <c:v>Шаля</c:v>
                </c:pt>
                <c:pt idx="14">
                  <c:v>Заречный</c:v>
                </c:pt>
                <c:pt idx="15">
                  <c:v>Лесной</c:v>
                </c:pt>
                <c:pt idx="16">
                  <c:v>Новоуральск</c:v>
                </c:pt>
              </c:strCache>
            </c:strRef>
          </c:cat>
          <c:val>
            <c:numRef>
              <c:f>Лист1!$B$2:$B$18</c:f>
              <c:numCache>
                <c:formatCode>0%</c:formatCode>
                <c:ptCount val="17"/>
                <c:pt idx="0">
                  <c:v>0.26</c:v>
                </c:pt>
                <c:pt idx="1">
                  <c:v>0.36</c:v>
                </c:pt>
                <c:pt idx="2">
                  <c:v>0.52</c:v>
                </c:pt>
                <c:pt idx="3">
                  <c:v>1</c:v>
                </c:pt>
                <c:pt idx="4">
                  <c:v>0.5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 formatCode="0.00%">
                  <c:v>0.83299999999999996</c:v>
                </c:pt>
                <c:pt idx="9">
                  <c:v>1</c:v>
                </c:pt>
                <c:pt idx="10" formatCode="0.00%">
                  <c:v>0.17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0.1</c:v>
                </c:pt>
                <c:pt idx="15">
                  <c:v>0.5</c:v>
                </c:pt>
                <c:pt idx="16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1B-4C30-9C9D-1D521817A40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ДТП по видам</a:t>
            </a:r>
          </a:p>
        </c:rich>
      </c:tx>
      <c:layout>
        <c:manualLayout>
          <c:xMode val="edge"/>
          <c:yMode val="edge"/>
          <c:x val="0.76775268082201564"/>
          <c:y val="2.437482686090126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 по видам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618-40C6-8B96-CB005F7A97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618-40C6-8B96-CB005F7A97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618-40C6-8B96-CB005F7A97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618-40C6-8B96-CB005F7A97C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618-40C6-8B96-CB005F7A97CB}"/>
              </c:ext>
            </c:extLst>
          </c:dPt>
          <c:dLbls>
            <c:dLbl>
              <c:idx val="0"/>
              <c:layout>
                <c:manualLayout>
                  <c:x val="6.5953148787794555E-2"/>
                  <c:y val="-0.125158288863181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18-40C6-8B96-CB005F7A97CB}"/>
                </c:ext>
              </c:extLst>
            </c:dLbl>
            <c:dLbl>
              <c:idx val="1"/>
              <c:layout>
                <c:manualLayout>
                  <c:x val="-0.10241306115321865"/>
                  <c:y val="6.32175243497406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18-40C6-8B96-CB005F7A97CB}"/>
                </c:ext>
              </c:extLst>
            </c:dLbl>
            <c:dLbl>
              <c:idx val="2"/>
              <c:layout>
                <c:manualLayout>
                  <c:x val="2.2195083017472413E-2"/>
                  <c:y val="-7.932613134839601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18-40C6-8B96-CB005F7A97CB}"/>
                </c:ext>
              </c:extLst>
            </c:dLbl>
            <c:dLbl>
              <c:idx val="3"/>
              <c:layout>
                <c:manualLayout>
                  <c:x val="0.16354313892682149"/>
                  <c:y val="-0.1029145570391251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18-40C6-8B96-CB005F7A97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Столкновения</c:v>
                </c:pt>
                <c:pt idx="1">
                  <c:v>Наезд на пешехода</c:v>
                </c:pt>
                <c:pt idx="2">
                  <c:v>Наезд на велосипедиста</c:v>
                </c:pt>
                <c:pt idx="3">
                  <c:v>Опрокидывание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150</c:v>
                </c:pt>
                <c:pt idx="1">
                  <c:v>153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618-40C6-8B96-CB005F7A9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нарушения ПДД РФ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76775268082201564"/>
          <c:y val="2.437482686090126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Основные нарушения ПДД РФ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A64-4D3F-BF31-57718C04F7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A64-4D3F-BF31-57718C04F7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A64-4D3F-BF31-57718C04F70C}"/>
              </c:ext>
            </c:extLst>
          </c:dPt>
          <c:dLbls>
            <c:dLbl>
              <c:idx val="0"/>
              <c:layout>
                <c:manualLayout>
                  <c:x val="6.5953148787794555E-2"/>
                  <c:y val="-0.125158288863181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64-4D3F-BF31-57718C04F70C}"/>
                </c:ext>
              </c:extLst>
            </c:dLbl>
            <c:dLbl>
              <c:idx val="1"/>
              <c:layout>
                <c:manualLayout>
                  <c:x val="-0.10241306115321865"/>
                  <c:y val="6.32175243497406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64-4D3F-BF31-57718C04F70C}"/>
                </c:ext>
              </c:extLst>
            </c:dLbl>
            <c:dLbl>
              <c:idx val="2"/>
              <c:layout>
                <c:manualLayout>
                  <c:x val="2.2195083017472413E-2"/>
                  <c:y val="-7.932613134839601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64-4D3F-BF31-57718C04F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переход в неустановленном месте</c:v>
                </c:pt>
                <c:pt idx="1">
                  <c:v>неподчинение сигналам регулирования</c:v>
                </c:pt>
                <c:pt idx="2">
                  <c:v>неожиданный выход из-за препятсвий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</c:v>
                </c:pt>
                <c:pt idx="1">
                  <c:v>9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64-4D3F-BF31-57718C04F70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BA64-4D3F-BF31-57718C04F7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BA64-4D3F-BF31-57718C04F7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BA64-4D3F-BF31-57718C04F70C}"/>
              </c:ext>
            </c:extLst>
          </c:dPt>
          <c:cat>
            <c:strRef>
              <c:f>Лист1!$A$2:$A$4</c:f>
              <c:strCache>
                <c:ptCount val="3"/>
                <c:pt idx="0">
                  <c:v>переход в неустановленном месте</c:v>
                </c:pt>
                <c:pt idx="1">
                  <c:v>неподчинение сигналам регулирования</c:v>
                </c:pt>
                <c:pt idx="2">
                  <c:v>неожиданный выход из-за препятсвий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 formatCode="0.00%">
                  <c:v>0.23799999999999999</c:v>
                </c:pt>
                <c:pt idx="1">
                  <c:v>0.5</c:v>
                </c:pt>
                <c:pt idx="2">
                  <c:v>-0.15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A64-4D3F-BF31-57718C04F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/>
              <a:t>ДТП по собственной неосторожности детей</a:t>
            </a:r>
          </a:p>
        </c:rich>
      </c:tx>
      <c:layout>
        <c:manualLayout>
          <c:xMode val="edge"/>
          <c:yMode val="edge"/>
          <c:x val="0.39224707398933195"/>
          <c:y val="4.338310673332587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1635-477A-9DA3-53FC9D926C9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3E8-43EB-AD54-1EDF35A12F0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3E8-43EB-AD54-1EDF35A12F0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635-477A-9DA3-53FC9D926C9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1635-477A-9DA3-53FC9D926C95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53E8-43EB-AD54-1EDF35A12F0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53E8-43EB-AD54-1EDF35A12F00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53E8-43EB-AD54-1EDF35A12F00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1635-477A-9DA3-53FC9D926C95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635-477A-9DA3-53FC9D926C95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1635-477A-9DA3-53FC9D926C95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635-477A-9DA3-53FC9D926C95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9-53E8-43EB-AD54-1EDF35A12F00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7EF-43BC-9AFD-EBE943C93019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37EF-43BC-9AFD-EBE943C93019}"/>
              </c:ext>
            </c:extLst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F-53E8-43EB-AD54-1EDF35A12F00}"/>
              </c:ext>
            </c:extLst>
          </c:dPt>
          <c:dPt>
            <c:idx val="16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1-53E8-43EB-AD54-1EDF35A12F00}"/>
              </c:ext>
            </c:extLst>
          </c:dPt>
          <c:dLbls>
            <c:dLbl>
              <c:idx val="0"/>
              <c:layout>
                <c:manualLayout>
                  <c:x val="-9.5040957414167584E-2"/>
                  <c:y val="-3.376013820546804E-2"/>
                </c:manualLayout>
              </c:layout>
              <c:tx>
                <c:rich>
                  <a:bodyPr/>
                  <a:lstStyle/>
                  <a:p>
                    <a:fld id="{36555FBC-0070-490C-85E1-9582D6AE5B1E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F399376E-413F-4D96-BC36-9789ACC30889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8,3%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635-477A-9DA3-53FC9D926C95}"/>
                </c:ext>
              </c:extLst>
            </c:dLbl>
            <c:dLbl>
              <c:idx val="1"/>
              <c:layout>
                <c:manualLayout>
                  <c:x val="0"/>
                  <c:y val="-4.7661371584190183E-2"/>
                </c:manualLayout>
              </c:layout>
              <c:tx>
                <c:rich>
                  <a:bodyPr/>
                  <a:lstStyle/>
                  <a:p>
                    <a:fld id="{7EBD7819-F1B6-4730-A018-3F6337450C8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42FA44E4-B587-4F3E-BCB4-2F83DA8D5D2F}" type="VALUE">
                      <a:rPr lang="ru-RU" baseline="0"/>
                      <a:pPr/>
                      <a:t>[ЗНАЧЕНИЕ]</a:t>
                    </a:fld>
                    <a:r>
                      <a:rPr lang="ru-RU" baseline="0"/>
                      <a:t>;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3E8-43EB-AD54-1EDF35A12F00}"/>
                </c:ext>
              </c:extLst>
            </c:dLbl>
            <c:dLbl>
              <c:idx val="2"/>
              <c:layout>
                <c:manualLayout>
                  <c:x val="0"/>
                  <c:y val="-2.7802466757444275E-2"/>
                </c:manualLayout>
              </c:layout>
              <c:tx>
                <c:rich>
                  <a:bodyPr/>
                  <a:lstStyle/>
                  <a:p>
                    <a:fld id="{D8D3D8F3-528C-46A1-A01F-BAC35B1EBDD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E114040D-A3C1-43C9-AAC5-D615FD3E4636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3E8-43EB-AD54-1EDF35A12F00}"/>
                </c:ext>
              </c:extLst>
            </c:dLbl>
            <c:dLbl>
              <c:idx val="3"/>
              <c:layout>
                <c:manualLayout>
                  <c:x val="0"/>
                  <c:y val="-1.787301434407132E-2"/>
                </c:manualLayout>
              </c:layout>
              <c:tx>
                <c:rich>
                  <a:bodyPr/>
                  <a:lstStyle/>
                  <a:p>
                    <a:fld id="{23C33904-1A64-48FD-947A-7F954600F0E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48D36646-BBBE-4807-946A-52306ECD3D91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635-477A-9DA3-53FC9D926C95}"/>
                </c:ext>
              </c:extLst>
            </c:dLbl>
            <c:dLbl>
              <c:idx val="4"/>
              <c:layout>
                <c:manualLayout>
                  <c:x val="3.3943199076488309E-2"/>
                  <c:y val="-0.11915342896047547"/>
                </c:manualLayout>
              </c:layout>
              <c:tx>
                <c:rich>
                  <a:bodyPr/>
                  <a:lstStyle/>
                  <a:p>
                    <a:fld id="{74E8682B-D371-45E3-9A60-372AF9ACE659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57DB0BB6-B6A5-4997-8F54-C1DDD2A65613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635-477A-9DA3-53FC9D926C95}"/>
                </c:ext>
              </c:extLst>
            </c:dLbl>
            <c:dLbl>
              <c:idx val="5"/>
              <c:layout>
                <c:manualLayout>
                  <c:x val="3.9374110928726551E-2"/>
                  <c:y val="-4.5675481101515633E-2"/>
                </c:manualLayout>
              </c:layout>
              <c:tx>
                <c:rich>
                  <a:bodyPr/>
                  <a:lstStyle/>
                  <a:p>
                    <a:fld id="{1AA103F4-C1B0-4BDB-9DB9-1E9E06CDFD9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DB114B41-7CF2-4C87-B8D4-44FB5DE15E0C}" type="VALUE">
                      <a:rPr lang="ru-RU" baseline="0"/>
                      <a:pPr/>
                      <a:t>[ЗНАЧЕНИЕ]</a:t>
                    </a:fld>
                    <a:r>
                      <a:rPr lang="ru-RU" baseline="0"/>
                      <a:t>;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3E8-43EB-AD54-1EDF35A12F00}"/>
                </c:ext>
              </c:extLst>
            </c:dLbl>
            <c:dLbl>
              <c:idx val="6"/>
              <c:layout>
                <c:manualLayout>
                  <c:x val="2.5796831298131189E-2"/>
                  <c:y val="-0.10326630509907878"/>
                </c:manualLayout>
              </c:layout>
              <c:tx>
                <c:rich>
                  <a:bodyPr/>
                  <a:lstStyle/>
                  <a:p>
                    <a:fld id="{1BC8BEA2-1E12-4697-AC17-C1FE249D92FB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  <a:fld id="{C8D2151D-3E7D-4DDD-A210-A8CB383AADB6}" type="VALUE">
                      <a:rPr lang="ru-RU" baseline="0"/>
                      <a:pPr/>
                      <a:t>[ЗНАЧЕНИЕ]</a:t>
                    </a:fld>
                    <a:r>
                      <a:rPr lang="ru-RU" baseline="0"/>
                      <a:t>;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3E8-43EB-AD54-1EDF35A12F00}"/>
                </c:ext>
              </c:extLst>
            </c:dLbl>
            <c:dLbl>
              <c:idx val="7"/>
              <c:layout>
                <c:manualLayout>
                  <c:x val="1.9008191482833506E-2"/>
                  <c:y val="5.5604933514888405E-2"/>
                </c:manualLayout>
              </c:layout>
              <c:tx>
                <c:rich>
                  <a:bodyPr/>
                  <a:lstStyle/>
                  <a:p>
                    <a:fld id="{B0FA589B-B852-4C3A-AF72-AE73447DA39B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  <a:fld id="{02A48E36-385C-4BB7-9441-F7705E415E23}" type="VALUE">
                      <a:rPr lang="ru-RU" baseline="0"/>
                      <a:pPr/>
                      <a:t>[ЗНАЧЕНИЕ]</a:t>
                    </a:fld>
                    <a:r>
                      <a:rPr lang="ru-RU" baseline="0"/>
                      <a:t>;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3E8-43EB-AD54-1EDF35A12F00}"/>
                </c:ext>
              </c:extLst>
            </c:dLbl>
            <c:dLbl>
              <c:idx val="8"/>
              <c:layout>
                <c:manualLayout>
                  <c:x val="2.8416497912840708E-2"/>
                  <c:y val="2.3830685792095092E-2"/>
                </c:manualLayout>
              </c:layout>
              <c:tx>
                <c:rich>
                  <a:bodyPr/>
                  <a:lstStyle/>
                  <a:p>
                    <a:fld id="{CE69CC55-3509-4599-BEE2-FF710F4FBC29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AC3F2E1A-614B-4E88-BB5A-EE15669E9D43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635-477A-9DA3-53FC9D926C95}"/>
                </c:ext>
              </c:extLst>
            </c:dLbl>
            <c:dLbl>
              <c:idx val="9"/>
              <c:layout>
                <c:manualLayout>
                  <c:x val="-1.3741596786439655E-2"/>
                  <c:y val="3.7731919170817085E-2"/>
                </c:manualLayout>
              </c:layout>
              <c:tx>
                <c:rich>
                  <a:bodyPr/>
                  <a:lstStyle/>
                  <a:p>
                    <a:fld id="{CF2EE14B-015B-4FE4-9BF7-A7E521E8B33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970971FB-D1C4-4EEB-A355-16E538B03AB1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635-477A-9DA3-53FC9D926C95}"/>
                </c:ext>
              </c:extLst>
            </c:dLbl>
            <c:dLbl>
              <c:idx val="10"/>
              <c:layout>
                <c:manualLayout>
                  <c:x val="7.1537296573329816E-3"/>
                  <c:y val="9.9294524133729557E-3"/>
                </c:manualLayout>
              </c:layout>
              <c:tx>
                <c:rich>
                  <a:bodyPr/>
                  <a:lstStyle/>
                  <a:p>
                    <a:fld id="{3837BADD-2CC9-42F8-844E-D0BDD7E7EC8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13F01976-04D9-4932-9855-C9A826909A24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635-477A-9DA3-53FC9D926C95}"/>
                </c:ext>
              </c:extLst>
            </c:dLbl>
            <c:dLbl>
              <c:idx val="11"/>
              <c:layout>
                <c:manualLayout>
                  <c:x val="1.7880956550353211E-2"/>
                  <c:y val="3.7731919170817231E-2"/>
                </c:manualLayout>
              </c:layout>
              <c:tx>
                <c:rich>
                  <a:bodyPr/>
                  <a:lstStyle/>
                  <a:p>
                    <a:fld id="{9CB6DEAF-1D61-4BF6-A4D6-5FAB8D20F624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8450713B-C4EF-4571-B8F2-22CA2F24A717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635-477A-9DA3-53FC9D926C95}"/>
                </c:ext>
              </c:extLst>
            </c:dLbl>
            <c:dLbl>
              <c:idx val="12"/>
              <c:layout>
                <c:manualLayout>
                  <c:x val="-2.9870015187309803E-2"/>
                  <c:y val="4.5675481101515522E-2"/>
                </c:manualLayout>
              </c:layout>
              <c:tx>
                <c:rich>
                  <a:bodyPr/>
                  <a:lstStyle/>
                  <a:p>
                    <a:fld id="{822F77AC-1F6A-444E-B5EA-1CAA59FEEBE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EEFAED4B-0FE5-40DD-BC38-5EA9DCB2F19B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53E8-43EB-AD54-1EDF35A12F00}"/>
                </c:ext>
              </c:extLst>
            </c:dLbl>
            <c:dLbl>
              <c:idx val="13"/>
              <c:layout>
                <c:manualLayout>
                  <c:x val="-1.4159285223579308E-2"/>
                  <c:y val="3.0439948235497213E-2"/>
                </c:manualLayout>
              </c:layout>
              <c:tx>
                <c:rich>
                  <a:bodyPr/>
                  <a:lstStyle/>
                  <a:p>
                    <a:fld id="{B97CAA1F-1C99-423E-A307-455DE647944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46E4DD24-C5FD-4E0A-AB32-C601F349245A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EF-43BC-9AFD-EBE943C93019}"/>
                </c:ext>
              </c:extLst>
            </c:dLbl>
            <c:dLbl>
              <c:idx val="14"/>
              <c:layout>
                <c:manualLayout>
                  <c:x val="-2.3613027431877872E-2"/>
                  <c:y val="-0.12865364756479788"/>
                </c:manualLayout>
              </c:layout>
              <c:tx>
                <c:rich>
                  <a:bodyPr/>
                  <a:lstStyle/>
                  <a:p>
                    <a:fld id="{40393953-E46A-4BB6-9926-DE483A0D423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A25C9541-D569-4233-B8F7-B5A074326658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7EF-43BC-9AFD-EBE943C93019}"/>
                </c:ext>
              </c:extLst>
            </c:dLbl>
            <c:dLbl>
              <c:idx val="15"/>
              <c:layout>
                <c:manualLayout>
                  <c:x val="-4.0731838891786096E-2"/>
                  <c:y val="-7.149205737628532E-2"/>
                </c:manualLayout>
              </c:layout>
              <c:tx>
                <c:rich>
                  <a:bodyPr/>
                  <a:lstStyle/>
                  <a:p>
                    <a:fld id="{86B8EC93-3E9D-4275-8DA0-29EE6EF3394D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F48E95DD-9016-435B-A003-E7EB8C455245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53E8-43EB-AD54-1EDF35A12F00}"/>
                </c:ext>
              </c:extLst>
            </c:dLbl>
            <c:dLbl>
              <c:idx val="16"/>
              <c:layout>
                <c:manualLayout>
                  <c:x val="-7.0601854079095888E-2"/>
                  <c:y val="-6.9506166893610694E-2"/>
                </c:manualLayout>
              </c:layout>
              <c:tx>
                <c:rich>
                  <a:bodyPr/>
                  <a:lstStyle/>
                  <a:p>
                    <a:fld id="{1EFF7BAB-283A-41CA-BD18-2D8FF475310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E6ED0C98-5B50-43CA-8A2F-930B13FF9FBB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53E8-43EB-AD54-1EDF35A12F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7"/>
                <c:pt idx="0">
                  <c:v>Екатеринбург </c:v>
                </c:pt>
                <c:pt idx="1">
                  <c:v>Каменск-Уральский</c:v>
                </c:pt>
                <c:pt idx="2">
                  <c:v>Нижний Тагил</c:v>
                </c:pt>
                <c:pt idx="3">
                  <c:v>Арти</c:v>
                </c:pt>
                <c:pt idx="4">
                  <c:v>Байкалово</c:v>
                </c:pt>
                <c:pt idx="5">
                  <c:v>Ирбит</c:v>
                </c:pt>
                <c:pt idx="6">
                  <c:v>Кировград</c:v>
                </c:pt>
                <c:pt idx="7">
                  <c:v>Нижние Серги</c:v>
                </c:pt>
                <c:pt idx="8">
                  <c:v>Новая Ляля</c:v>
                </c:pt>
                <c:pt idx="9">
                  <c:v>Ревда</c:v>
                </c:pt>
                <c:pt idx="10">
                  <c:v>Реж</c:v>
                </c:pt>
                <c:pt idx="11">
                  <c:v>Североуральск</c:v>
                </c:pt>
                <c:pt idx="12">
                  <c:v>Серов</c:v>
                </c:pt>
                <c:pt idx="13">
                  <c:v>Талица</c:v>
                </c:pt>
                <c:pt idx="14">
                  <c:v>Качканар</c:v>
                </c:pt>
                <c:pt idx="15">
                  <c:v>Заречный</c:v>
                </c:pt>
                <c:pt idx="16">
                  <c:v>Новоуральск</c:v>
                </c:pt>
              </c:strCache>
            </c:strRef>
          </c:cat>
          <c:val>
            <c:numRef>
              <c:f>Лист1!$B$2:$B$18</c:f>
              <c:numCache>
                <c:formatCode>0%</c:formatCode>
                <c:ptCount val="17"/>
                <c:pt idx="0">
                  <c:v>8.3000000000000004E-2</c:v>
                </c:pt>
                <c:pt idx="1">
                  <c:v>1</c:v>
                </c:pt>
                <c:pt idx="2">
                  <c:v>0.5</c:v>
                </c:pt>
                <c:pt idx="3">
                  <c:v>1</c:v>
                </c:pt>
                <c:pt idx="4">
                  <c:v>1</c:v>
                </c:pt>
                <c:pt idx="5">
                  <c:v>0.5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1B-4C30-9C9D-1D521817A4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3-53E8-43EB-AD54-1EDF35A12F0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5-53E8-43EB-AD54-1EDF35A12F0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7-53E8-43EB-AD54-1EDF35A12F0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9-53E8-43EB-AD54-1EDF35A12F0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B-53E8-43EB-AD54-1EDF35A12F0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D-53E8-43EB-AD54-1EDF35A12F0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F-53E8-43EB-AD54-1EDF35A12F00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31-53E8-43EB-AD54-1EDF35A12F00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33-53E8-43EB-AD54-1EDF35A12F00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35-53E8-43EB-AD54-1EDF35A12F00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37-53E8-43EB-AD54-1EDF35A12F00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39-53E8-43EB-AD54-1EDF35A12F00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3B-53E8-43EB-AD54-1EDF35A12F00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3D-53E8-43EB-AD54-1EDF35A12F00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3F-53E8-43EB-AD54-1EDF35A12F00}"/>
              </c:ext>
            </c:extLst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41-53E8-43EB-AD54-1EDF35A12F00}"/>
              </c:ext>
            </c:extLst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43-53E8-43EB-AD54-1EDF35A12F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7"/>
                <c:pt idx="0">
                  <c:v>Екатеринбург </c:v>
                </c:pt>
                <c:pt idx="1">
                  <c:v>Каменск-Уральский</c:v>
                </c:pt>
                <c:pt idx="2">
                  <c:v>Нижний Тагил</c:v>
                </c:pt>
                <c:pt idx="3">
                  <c:v>Арти</c:v>
                </c:pt>
                <c:pt idx="4">
                  <c:v>Байкалово</c:v>
                </c:pt>
                <c:pt idx="5">
                  <c:v>Ирбит</c:v>
                </c:pt>
                <c:pt idx="6">
                  <c:v>Кировград</c:v>
                </c:pt>
                <c:pt idx="7">
                  <c:v>Нижние Серги</c:v>
                </c:pt>
                <c:pt idx="8">
                  <c:v>Новая Ляля</c:v>
                </c:pt>
                <c:pt idx="9">
                  <c:v>Ревда</c:v>
                </c:pt>
                <c:pt idx="10">
                  <c:v>Реж</c:v>
                </c:pt>
                <c:pt idx="11">
                  <c:v>Североуральск</c:v>
                </c:pt>
                <c:pt idx="12">
                  <c:v>Серов</c:v>
                </c:pt>
                <c:pt idx="13">
                  <c:v>Талица</c:v>
                </c:pt>
                <c:pt idx="14">
                  <c:v>Качканар</c:v>
                </c:pt>
                <c:pt idx="15">
                  <c:v>Заречный</c:v>
                </c:pt>
                <c:pt idx="16">
                  <c:v>Новоуральск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39</c:v>
                </c:pt>
                <c:pt idx="1">
                  <c:v>6</c:v>
                </c:pt>
                <c:pt idx="2">
                  <c:v>6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4-53E8-43EB-AD54-1EDF35A12F0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 по категориям участников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D14-412F-A78B-9B7A169384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D14-412F-A78B-9B7A169384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D14-412F-A78B-9B7A169384C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D14-412F-A78B-9B7A169384C0}"/>
              </c:ext>
            </c:extLst>
          </c:dPt>
          <c:dLbls>
            <c:dLbl>
              <c:idx val="0"/>
              <c:layout>
                <c:manualLayout>
                  <c:x val="3.0473873212847551E-2"/>
                  <c:y val="9.027439776607022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14-412F-A78B-9B7A169384C0}"/>
                </c:ext>
              </c:extLst>
            </c:dLbl>
            <c:dLbl>
              <c:idx val="1"/>
              <c:layout>
                <c:manualLayout>
                  <c:x val="-2.7779897660448666E-2"/>
                  <c:y val="-7.12231446656451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14-412F-A78B-9B7A169384C0}"/>
                </c:ext>
              </c:extLst>
            </c:dLbl>
            <c:dLbl>
              <c:idx val="2"/>
              <c:layout>
                <c:manualLayout>
                  <c:x val="-8.6635789501031429E-2"/>
                  <c:y val="-7.882191610859843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14-412F-A78B-9B7A169384C0}"/>
                </c:ext>
              </c:extLst>
            </c:dLbl>
            <c:dLbl>
              <c:idx val="3"/>
              <c:layout>
                <c:manualLayout>
                  <c:x val="5.4175652554806712E-2"/>
                  <c:y val="-2.689840268952344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14-412F-A78B-9B7A169384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Пассажиры</c:v>
                </c:pt>
                <c:pt idx="1">
                  <c:v>Пешеходы</c:v>
                </c:pt>
                <c:pt idx="2">
                  <c:v>Велосипедисты</c:v>
                </c:pt>
                <c:pt idx="3">
                  <c:v>Водители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177</c:v>
                </c:pt>
                <c:pt idx="1">
                  <c:v>160</c:v>
                </c:pt>
                <c:pt idx="2">
                  <c:v>30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D14-412F-A78B-9B7A16938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4A3FC-452C-4773-B461-E287C7DA109E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1E6F8-8584-42BD-B5C6-62FDF3254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56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26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" y="0"/>
            <a:ext cx="12192001" cy="695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49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2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28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1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21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8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6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0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2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53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-1"/>
            <a:ext cx="12187238" cy="6858001"/>
            <a:chOff x="-1" y="-1"/>
            <a:chExt cx="12187239" cy="685800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6858001" cy="685800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99335" y="0"/>
              <a:ext cx="5987903" cy="6858001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 userDrawn="1"/>
        </p:nvSpPr>
        <p:spPr>
          <a:xfrm>
            <a:off x="0" y="0"/>
            <a:ext cx="12192000" cy="697757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21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19263" y="4054233"/>
            <a:ext cx="9677400" cy="23876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Правильное поведение на </a:t>
            </a:r>
            <a:r>
              <a:rPr lang="ru-RU" sz="4800" dirty="0" smtClean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дороге </a:t>
            </a:r>
            <a:r>
              <a:rPr lang="ru-RU" sz="4800" dirty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— залог общей безопасности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32188" y="2817342"/>
            <a:ext cx="8144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 </a:t>
            </a:r>
            <a:r>
              <a:rPr lang="ru-RU" sz="1400" b="1" dirty="0" smtClean="0"/>
              <a:t>УПРАВЛЕНИЕ ГОСУДАРСТВЕННОЙ ИНСПЕКЦИИ </a:t>
            </a:r>
            <a:r>
              <a:rPr lang="ru-RU" sz="1400" b="1" dirty="0"/>
              <a:t>БЕЗОПАСНОСТИ ДОРОЖНОГО ДВИЖЕНИЯ</a:t>
            </a:r>
            <a:endParaRPr lang="ru-RU" sz="1400" dirty="0"/>
          </a:p>
          <a:p>
            <a:pPr algn="ctr"/>
            <a:r>
              <a:rPr lang="ru-RU" sz="1400" b="1" dirty="0" smtClean="0"/>
              <a:t>ГУ МВД РОССИИ ПО СВЕРДЛОВСКОЙ ОБЛАСТИ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43" y="222581"/>
            <a:ext cx="3078744" cy="252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80" y="335468"/>
            <a:ext cx="1514859" cy="1243587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97765976"/>
              </p:ext>
            </p:extLst>
          </p:nvPr>
        </p:nvGraphicFramePr>
        <p:xfrm>
          <a:off x="1499358" y="1063487"/>
          <a:ext cx="9791493" cy="4432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969694" y="5728124"/>
            <a:ext cx="49473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88% (32) увеличилось количество ДТП в темное время суток без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световозвращающих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элементов</a:t>
            </a:r>
          </a:p>
          <a:p>
            <a:pPr algn="just"/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6449" y="5504307"/>
            <a:ext cx="145868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99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34690560"/>
              </p:ext>
            </p:extLst>
          </p:nvPr>
        </p:nvGraphicFramePr>
        <p:xfrm>
          <a:off x="1981391" y="569627"/>
          <a:ext cx="9353862" cy="6395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71" y="295711"/>
            <a:ext cx="1514859" cy="12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8832" y="1877229"/>
            <a:ext cx="111958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участием детей -велосипедистов произошло –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ДТП (+4%), в которых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получили ранения различной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степени тяжести (44%).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собственной неосторожности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зарегистрировано 22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ДТП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(+16%).</a:t>
            </a:r>
          </a:p>
          <a:p>
            <a:pPr algn="ctr"/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80" y="335468"/>
            <a:ext cx="1514859" cy="12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80" y="335468"/>
            <a:ext cx="1514859" cy="1243587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943640553"/>
              </p:ext>
            </p:extLst>
          </p:nvPr>
        </p:nvGraphicFramePr>
        <p:xfrm>
          <a:off x="1198882" y="606287"/>
          <a:ext cx="10469657" cy="583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517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8645" y="4888684"/>
            <a:ext cx="111958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АВАРИЙНЫЙ ДЕНЬ НЕДЕЛИ: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пятница</a:t>
            </a:r>
            <a:r>
              <a:rPr lang="ru-RU" sz="3600" b="1" dirty="0" smtClean="0"/>
              <a:t> </a:t>
            </a:r>
            <a:r>
              <a:rPr lang="ru-RU" sz="3600" b="1" dirty="0"/>
              <a:t>– </a:t>
            </a:r>
            <a:r>
              <a:rPr lang="ru-RU" sz="3600" b="1" dirty="0" smtClean="0"/>
              <a:t>62 </a:t>
            </a:r>
            <a:r>
              <a:rPr lang="ru-RU" sz="3600" b="1" dirty="0"/>
              <a:t>ДТП, </a:t>
            </a:r>
            <a:r>
              <a:rPr lang="ru-RU" sz="3600" b="1" dirty="0" smtClean="0"/>
              <a:t>1 ребенок погиб, 70 ранены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   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8646" y="1989771"/>
            <a:ext cx="111958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АВАРИЙНОЕ ВРЕМЯ: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C00000"/>
                </a:solidFill>
              </a:rPr>
              <a:t>с </a:t>
            </a:r>
            <a:r>
              <a:rPr lang="ru-RU" sz="3600" b="1" dirty="0" smtClean="0">
                <a:solidFill>
                  <a:srgbClr val="C00000"/>
                </a:solidFill>
              </a:rPr>
              <a:t>16.00 </a:t>
            </a:r>
            <a:r>
              <a:rPr lang="ru-RU" sz="3600" b="1" dirty="0">
                <a:solidFill>
                  <a:srgbClr val="C00000"/>
                </a:solidFill>
              </a:rPr>
              <a:t>до </a:t>
            </a:r>
            <a:r>
              <a:rPr lang="ru-RU" sz="3600" b="1" dirty="0" smtClean="0">
                <a:solidFill>
                  <a:srgbClr val="C00000"/>
                </a:solidFill>
              </a:rPr>
              <a:t>21.00 </a:t>
            </a:r>
            <a:r>
              <a:rPr lang="ru-RU" sz="3600" b="1" dirty="0"/>
              <a:t>– </a:t>
            </a:r>
            <a:r>
              <a:rPr lang="ru-RU" sz="3600" b="1" dirty="0" smtClean="0"/>
              <a:t>164 </a:t>
            </a:r>
            <a:r>
              <a:rPr lang="ru-RU" sz="3600" b="1" dirty="0"/>
              <a:t>ДТП, </a:t>
            </a:r>
            <a:r>
              <a:rPr lang="ru-RU" sz="3600" b="1" dirty="0" smtClean="0"/>
              <a:t>272 ранено, 6 детей погибли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91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5458" y="148074"/>
            <a:ext cx="103148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18.05.2019 года около 15:00 часов в поле, рядом с лесным массивом, в 1 км от 14 км автодороги "Подъезд к г. Нижние Серги" (Нижнесергинский район) несовершеннолетний водитель </a:t>
            </a:r>
            <a:r>
              <a:rPr lang="ru-RU" dirty="0" err="1"/>
              <a:t>квадроцикла</a:t>
            </a:r>
            <a:r>
              <a:rPr lang="ru-RU" dirty="0"/>
              <a:t> «ATV 500H», мальчик 12-и лет, не обеспечил постоянный контроль за движением, допустил опрокидывание транспортного средства на себя. В результате ДТП получил телесные повреждения и скончался до приезда скорой медицинской помощи.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222" y="148074"/>
            <a:ext cx="1514859" cy="1243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60" y="1793946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5458" y="148074"/>
            <a:ext cx="103148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19.05.2019г. в 20:35 по адресу: с. Коптелово </a:t>
            </a:r>
            <a:r>
              <a:rPr lang="ru-RU" dirty="0" err="1"/>
              <a:t>Алапаевского</a:t>
            </a:r>
            <a:r>
              <a:rPr lang="ru-RU" dirty="0"/>
              <a:t> р-на пер. Пушкина, д. 7, водитель мужчина 1982 г. р., управляя а/м «ВАЗ-21053» в состоянии опьянения, выбрал скорость, не обеспечивающую постоянный контроль за движением, не справился с управлением, допустил съезд с моста через реку Реж с последующим опрокидыванием. В результате ДТП водитель и 3 пассажира, в том числе 13-и летний ребенок, от полученных травм скончались на месте </a:t>
            </a:r>
            <a:r>
              <a:rPr lang="ru-RU" dirty="0" smtClean="0"/>
              <a:t>ДТП.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222" y="148074"/>
            <a:ext cx="1514859" cy="12435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2151133"/>
            <a:ext cx="6076950" cy="45577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09" y="2514601"/>
            <a:ext cx="5592328" cy="419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50" y="148074"/>
            <a:ext cx="10484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28.06.2019 в 23.40 в г. Березовский на 36км + 400м автодороги «Екатеринбург-Реж-Алапаевск» водитель, женщина 1985 г. р., управляя автомашиной «ВАЗ-21099», при совершении маневра разворот допустила остановку транспортного средства поперек полосы движения (автомобиль заглох, отключился двигатель и световые приборы, обеспечивающие видимость). Пассажир 13 лет, при выходе из автомобиля был сбит водителем ВАЗ-21150, который совершил наезд на </a:t>
            </a:r>
            <a:r>
              <a:rPr lang="ru-RU" dirty="0" smtClean="0"/>
              <a:t>стоящий автомобиль </a:t>
            </a:r>
            <a:r>
              <a:rPr lang="ru-RU" dirty="0"/>
              <a:t>ВАЗ-21099, двигаясь в попутном направлении. Ребенок скончался на месте ДТП.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222" y="148074"/>
            <a:ext cx="1514859" cy="1243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6" y="1902400"/>
            <a:ext cx="6529388" cy="489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5276" y="446701"/>
            <a:ext cx="10484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11.06.2019 </a:t>
            </a:r>
            <a:r>
              <a:rPr lang="ru-RU" dirty="0"/>
              <a:t>в </a:t>
            </a:r>
            <a:r>
              <a:rPr lang="ru-RU" dirty="0" smtClean="0"/>
              <a:t>19.00 </a:t>
            </a:r>
            <a:r>
              <a:rPr lang="ru-RU" dirty="0"/>
              <a:t>в г. </a:t>
            </a:r>
            <a:r>
              <a:rPr lang="ru-RU" dirty="0" smtClean="0"/>
              <a:t>Березовский водитель автомашины «Рено», </a:t>
            </a:r>
            <a:r>
              <a:rPr lang="ru-RU" dirty="0"/>
              <a:t>допустила наезд </a:t>
            </a:r>
            <a:r>
              <a:rPr lang="ru-RU" dirty="0" smtClean="0"/>
              <a:t>на несовершеннолетнего пешехода, неожиданного вышедшего на проезжую часть из-за кустов.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222" y="148074"/>
            <a:ext cx="1514859" cy="12435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269" y="2035450"/>
            <a:ext cx="5562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222" y="148074"/>
            <a:ext cx="1514859" cy="1243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326572"/>
            <a:ext cx="8708571" cy="653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741" y="1893888"/>
            <a:ext cx="109837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месяцев 2019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на территории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Свердловской области зарегистрировано 44 411 ДТП. </a:t>
            </a:r>
          </a:p>
          <a:p>
            <a:pPr algn="ctr"/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них 374 (+11%) ДТП произошли с участием детей, в которых 9 (- 44%) – погибли и 405 (+11,3%) получили травмы различной степени тяжести. </a:t>
            </a:r>
          </a:p>
          <a:p>
            <a:pPr algn="ctr"/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222" y="148074"/>
            <a:ext cx="1514859" cy="1243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46" y="628764"/>
            <a:ext cx="9073076" cy="604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3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222" y="148074"/>
            <a:ext cx="1514859" cy="1243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23" y="148074"/>
            <a:ext cx="6642858" cy="664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7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222" y="148074"/>
            <a:ext cx="1514859" cy="12435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80" y="475366"/>
            <a:ext cx="9390542" cy="63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3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222" y="148074"/>
            <a:ext cx="1514859" cy="12435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28" y="1021467"/>
            <a:ext cx="9680777" cy="544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7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222" y="148074"/>
            <a:ext cx="1514859" cy="12435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25" y="486591"/>
            <a:ext cx="8495212" cy="637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222" y="148074"/>
            <a:ext cx="1514859" cy="1243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42" y="769867"/>
            <a:ext cx="8899282" cy="59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6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222" y="148074"/>
            <a:ext cx="1514859" cy="1243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37" y="769867"/>
            <a:ext cx="8589750" cy="572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5993" y="3155079"/>
            <a:ext cx="6420015" cy="547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rgbClr val="002060"/>
                </a:solidFill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7200" dirty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341611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11922396"/>
              </p:ext>
            </p:extLst>
          </p:nvPr>
        </p:nvGraphicFramePr>
        <p:xfrm>
          <a:off x="2047575" y="1054443"/>
          <a:ext cx="8060251" cy="477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74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08206683"/>
              </p:ext>
            </p:extLst>
          </p:nvPr>
        </p:nvGraphicFramePr>
        <p:xfrm>
          <a:off x="1616927" y="719666"/>
          <a:ext cx="1002494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22651251"/>
              </p:ext>
            </p:extLst>
          </p:nvPr>
        </p:nvGraphicFramePr>
        <p:xfrm>
          <a:off x="2488367" y="674558"/>
          <a:ext cx="8919148" cy="6056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12728131"/>
              </p:ext>
            </p:extLst>
          </p:nvPr>
        </p:nvGraphicFramePr>
        <p:xfrm>
          <a:off x="1679714" y="335468"/>
          <a:ext cx="10267122" cy="6395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7068" y="1966681"/>
            <a:ext cx="111958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участием детей -пассажиров произошло –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177 ДТП (+9,3%), в которых 5 (-61,5%) детей погибли и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205 (+10,2%) получили травмы различной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степени тяжести.</a:t>
            </a:r>
          </a:p>
          <a:p>
            <a:pPr algn="ctr"/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(+50%) ребенка пострадали по причине нарушения водителем правил перевозки пассажиров.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80" y="335468"/>
            <a:ext cx="1514859" cy="12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80" y="335468"/>
            <a:ext cx="1514859" cy="1243587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32389993"/>
              </p:ext>
            </p:extLst>
          </p:nvPr>
        </p:nvGraphicFramePr>
        <p:xfrm>
          <a:off x="1509297" y="1480930"/>
          <a:ext cx="9791493" cy="4432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74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9015" y="1225689"/>
            <a:ext cx="111958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участием детей пешеходов произошло –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158 ДТП (+12%), в которых 3 (+50%) детей погибли и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 (+13,5%) получили травмы различной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степени тяжести.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собственной неосторожности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произошло 66 ДТП (+11,9), в которых 2 (+100%) погибли и 65 (+10,2%) ранены.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80" y="335468"/>
            <a:ext cx="1514859" cy="12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16208</TotalTime>
  <Words>661</Words>
  <Application>Microsoft Office PowerPoint</Application>
  <PresentationFormat>Широкоэкранный</PresentationFormat>
  <Paragraphs>83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Segoe Print</vt:lpstr>
      <vt:lpstr>1_Тема Office</vt:lpstr>
      <vt:lpstr>Правильное поведение на дороге — залог общей 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Идеи активностей в БТЛ каналах  в рамках кампании  «Сложности перехода»</dc:title>
  <dc:creator>Valentina Kulbitskay</dc:creator>
  <cp:lastModifiedBy>Галина</cp:lastModifiedBy>
  <cp:revision>201</cp:revision>
  <dcterms:created xsi:type="dcterms:W3CDTF">2016-09-23T06:53:26Z</dcterms:created>
  <dcterms:modified xsi:type="dcterms:W3CDTF">2020-02-19T19:00:46Z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625848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D6.1.2</vt:lpwstr>
  </property>
</Properties>
</file>