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0" r:id="rId3"/>
    <p:sldId id="269" r:id="rId4"/>
    <p:sldId id="257" r:id="rId5"/>
    <p:sldId id="273" r:id="rId6"/>
    <p:sldId id="274" r:id="rId7"/>
    <p:sldId id="258" r:id="rId8"/>
    <p:sldId id="275" r:id="rId9"/>
    <p:sldId id="286" r:id="rId10"/>
    <p:sldId id="276" r:id="rId11"/>
    <p:sldId id="259" r:id="rId12"/>
    <p:sldId id="260" r:id="rId13"/>
    <p:sldId id="261" r:id="rId14"/>
    <p:sldId id="262" r:id="rId15"/>
    <p:sldId id="272" r:id="rId16"/>
    <p:sldId id="263" r:id="rId17"/>
    <p:sldId id="264" r:id="rId18"/>
    <p:sldId id="265" r:id="rId19"/>
    <p:sldId id="278" r:id="rId20"/>
    <p:sldId id="277" r:id="rId21"/>
    <p:sldId id="279" r:id="rId22"/>
    <p:sldId id="266" r:id="rId23"/>
    <p:sldId id="280" r:id="rId24"/>
    <p:sldId id="281" r:id="rId25"/>
    <p:sldId id="267" r:id="rId26"/>
    <p:sldId id="283" r:id="rId27"/>
    <p:sldId id="284" r:id="rId28"/>
    <p:sldId id="287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9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8BDB2-958E-4A86-80A6-9690B10D69C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21EAB-8BDF-4020-BF3F-3AE2FA3D46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0f4df9ba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0f4df9ba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350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53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10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16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8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53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59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63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44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9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55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3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8A3F-26D9-4EDE-898D-FCC0E38E51E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3FEC-B944-4D07-885B-B43EF45D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00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31506"/>
            <a:ext cx="54343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работы педагогических работников, осуществляющих классное руководство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</a:t>
            </a:r>
          </a:p>
        </p:txBody>
      </p:sp>
      <p:pic>
        <p:nvPicPr>
          <p:cNvPr id="4098" name="Picture 2" descr="https://cb-korablino.rzn.muzkult.ru/media/2019/09/04/1264297581/Den_znani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911" y="2674849"/>
            <a:ext cx="3383077" cy="19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86400" y="5202621"/>
            <a:ext cx="9057600" cy="1450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*</a:t>
            </a:r>
            <a:r>
              <a:rPr lang="ru" sz="1800" dirty="0">
                <a:solidFill>
                  <a:schemeClr val="dk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П</a:t>
            </a:r>
            <a:r>
              <a:rPr lang="ru" sz="1600" dirty="0">
                <a:solidFill>
                  <a:schemeClr val="dk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исьмо&gt; Минпросвещения России от 12.05.2020 N ВБ-1011/08 "О методических рекомендациях" (вместе с "Методическими рекомендациями органам исполнительной власти </a:t>
            </a:r>
            <a:r>
              <a:rPr lang="ru" sz="1600" dirty="0" smtClean="0">
                <a:solidFill>
                  <a:schemeClr val="dk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субъектов </a:t>
            </a:r>
            <a:r>
              <a:rPr lang="ru" sz="1600" dirty="0">
                <a:solidFill>
                  <a:schemeClr val="dk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организациях")</a:t>
            </a:r>
            <a:endParaRPr sz="1600">
              <a:solidFill>
                <a:schemeClr val="dk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8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035855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ПРИНЦИПЫ ДЕЯТЕЛЬНОСТИ ПЕДАГОГИЧЕСКИХ РАБОТНИКОВ, ОСУЩЕСТВЛЯЮЩИХ КЛАССНОЕ РУКОВОДСТВО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566" y="1682186"/>
            <a:ext cx="686460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духовно-нравственные ценности народов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и национально-культурные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 открытое пространство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развития и воспитания личности гражданина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педагогического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духовно-нравственного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единства, целостности, преемственности и непрерывности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Определяющая роль семьи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и соблюдение прав родителей (законных представителей) несовершеннолетних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соблюдение законных интересов каждого ребёнка, в том числе гарантий доступности ресурсов системы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сотрудничество субъектов системы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8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rchive74.ru/sites/default/files/gallery/060-001-plakaty-sssr-deti-i-roditel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411"/>
          <a:stretch/>
        </p:blipFill>
        <p:spPr bwMode="auto">
          <a:xfrm>
            <a:off x="6982175" y="2704012"/>
            <a:ext cx="2052045" cy="29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2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622" y="1838993"/>
            <a:ext cx="725496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благоприятных психолого-педагогических условий в классе.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обучающихся высокого уровня духовно-нравственного развития.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внутренней позиции личности обучающегося по отношению к негативным явлениям окружающей действительности.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обучающихся активной гражданской позиции.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способности обучающихся реализовать свой потенциал в условиях современного общества.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640" y="1072417"/>
            <a:ext cx="7032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ДЕЯТЕЛЬНОСТИ ПЕДАГОГИЧЕСКИХ РАБОТНИКОВ, СВЯЗАННОЙ С КЛАССНЫМ РУКОВОДСТВОМ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get-zen_doc/1888335/pub_5dcdb07923b893073e44d643_5dcdb2100e31153f81c1618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01" y="4604487"/>
            <a:ext cx="1242775" cy="16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oud.prezentacii.org/19/06/155442/images/screen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917" y="4640801"/>
            <a:ext cx="2222165" cy="16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 самых правильных плакатов о воспитании советских дет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790" y="1462646"/>
            <a:ext cx="1177425" cy="518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2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753" y="1416589"/>
            <a:ext cx="611810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эффективных педагогических форм и методов достижения результатов духовно-нравственного воспитания и развития личности.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процесса духовно-нравственного воспитания и социализации обучающихся с использованием ресурсов социально-педагогического партнёрства.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родителями, повышение их компетентности.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защиты прав  и соблюдения законных интересов обучающихся в области образования посредством взаимодействия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коллективом.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организации комплексной поддержки детей, находящихся в трудной жизненной ситуации.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658" y="1040935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 УСПЕШНОГО  РЕШЕНИЯ  ПОСТАВЛЕННЫХ  ЗАДАЧ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sovietpostcards.org/wp-content/uploads/2016/03/brigada_1966_03_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859" y="2818849"/>
            <a:ext cx="2667921" cy="18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7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439" y="1196867"/>
            <a:ext cx="8501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осуществления классного руководства состоит в том, что воспитательные цели и задачи реализуются соответствующим педагогическим работником как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каждого обучающегося, так и в отношении всего класса как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микросоциума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должен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взаимодействовать с семьями обучающихся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педагогическими работниками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взаимодействующими с учениками его класса 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также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взаимодействует с внешними партнёрами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способствующими достижению принятых целей.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b.radikal.ru/b01/1910/6e/7dd7f82ad4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87" y="4674742"/>
            <a:ext cx="2892333" cy="16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.radikal.ru/c06/1910/72/8f28dec194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" y="4712401"/>
            <a:ext cx="1881051" cy="19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9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822" y="87036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классного руководителя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28860" y="1388174"/>
            <a:ext cx="1085049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86380" y="1388174"/>
            <a:ext cx="1000132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910" y="157161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157161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часть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823" y="2071678"/>
            <a:ext cx="6862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инвариантной части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Личностно ориентированная деятельность по воспитанию и социализации обучающихся в классе</a:t>
            </a:r>
          </a:p>
          <a:p>
            <a:pPr marL="825500" indent="-28575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содействие повышению дисциплинированности и академической успешности;</a:t>
            </a:r>
          </a:p>
          <a:p>
            <a:pPr marL="825500" indent="-28575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включения всех обучающихся в воспитательные мероприятия;</a:t>
            </a:r>
          </a:p>
          <a:p>
            <a:pPr marL="825500" indent="-28575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содействие успешной социализации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детские общественные движения и др.;</a:t>
            </a:r>
          </a:p>
          <a:p>
            <a:pPr marL="630238" indent="-90488">
              <a:buFont typeface="Arial" pitchFamily="34" charset="0"/>
              <a:buChar char="•"/>
              <a:tabLst>
                <a:tab pos="719138" algn="l"/>
              </a:tabLst>
            </a:pPr>
            <a:endParaRPr lang="ru-RU" dirty="0" smtClean="0"/>
          </a:p>
          <a:p>
            <a:pPr marL="342900" indent="-342900"/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9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8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48;p29"/>
          <p:cNvSpPr txBox="1"/>
          <p:nvPr/>
        </p:nvSpPr>
        <p:spPr>
          <a:xfrm>
            <a:off x="7247514" y="2090142"/>
            <a:ext cx="1595700" cy="2828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часть </a:t>
            </a:r>
            <a:endParaRPr sz="1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(ядро содержания деятельности по кл. руководству).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8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822" y="87036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классного руководителя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564797" y="1402385"/>
            <a:ext cx="1071570" cy="142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62900" y="1443361"/>
            <a:ext cx="1000132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910" y="157161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157161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часть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3" y="2071678"/>
            <a:ext cx="86328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инвариантной части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Личностно ориентированная деятельность по воспитанию и социализации обучающихся в классе</a:t>
            </a:r>
          </a:p>
          <a:p>
            <a:pPr marL="825500" indent="-28575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поддержка каждого обучающегося на основе изучения его психофизиологических особенностей, социально-бытовых условий жизни;</a:t>
            </a:r>
          </a:p>
          <a:p>
            <a:pPr marL="825500" indent="-28575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и поддержка детей, оказавшихся в сложной жизненной ситуации;</a:t>
            </a:r>
          </a:p>
          <a:p>
            <a:pPr marL="825500" indent="-28575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и педагогическая поддержка детей, нуждающихся в психологической помощи;</a:t>
            </a:r>
          </a:p>
          <a:p>
            <a:pPr marL="825500" indent="-28575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всех видов зависимостей;</a:t>
            </a:r>
          </a:p>
          <a:p>
            <a:pPr marL="825500" indent="-28575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талантливых обучающихся;</a:t>
            </a:r>
          </a:p>
          <a:p>
            <a:pPr marL="825500" indent="-28575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защиты прав и интересов обучающихся.</a:t>
            </a:r>
          </a:p>
          <a:p>
            <a:pPr marL="630238" indent="-90488">
              <a:buFont typeface="Arial" pitchFamily="34" charset="0"/>
              <a:buChar char="•"/>
              <a:tabLst>
                <a:tab pos="719138" algn="l"/>
              </a:tabLst>
            </a:pPr>
            <a:endParaRPr lang="ru-RU" dirty="0" smtClean="0"/>
          </a:p>
          <a:p>
            <a:pPr marL="342900" indent="-342900"/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9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www.historyworlds.ru/uploads/gallery/main/261/6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120" y="4788330"/>
            <a:ext cx="2394057" cy="195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avatars.mds.yandex.net/get-pdb/2834182/fd289c95-353d-4c25-87ff-8959d1776589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89" y="5224181"/>
            <a:ext cx="2108509" cy="14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8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282" y="1041046"/>
            <a:ext cx="8720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инвариантной части </a:t>
            </a:r>
            <a:endParaRPr lang="ru-RU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воспитанию и социализации обучающихся, осуществляемая с классом, как социальной группой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и характеристики класса, как малой социальной группы;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благоприятного психологического климата в классе;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ценностно-ориентационного единства в классе;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организацию и поддержку всех форм и видов конструктивного взаимодействия обучающихся;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и коррекцию деструктивных отношений;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асоциального поведения.</a:t>
            </a:r>
          </a:p>
          <a:p>
            <a:pPr marL="630238" indent="-90488">
              <a:buFont typeface="Arial" pitchFamily="34" charset="0"/>
              <a:buChar char="•"/>
              <a:tabLst>
                <a:tab pos="719138" algn="l"/>
              </a:tabLs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-news.su/uploads/posts/2019-06/1560015789_e-news.su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771" y="4613241"/>
            <a:ext cx="3120842" cy="17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mart-lab.ru/uploads/images/05/63/84/2018/10/25/29fe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11" y="4482612"/>
            <a:ext cx="1897472" cy="228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9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3691" y="1309858"/>
            <a:ext cx="8778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воспитательной деятельности во взаимодействии с родителями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привлечение родителей к сотрудничеству в интересах обучающихся;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регулярное информирование родителей об особенностях осуществления образовательного процесса;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координацию взаимодействия родителей с другими участниками образовательных отношений;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содействие повышению компетентности родителей.</a:t>
            </a:r>
          </a:p>
        </p:txBody>
      </p:sp>
      <p:pic>
        <p:nvPicPr>
          <p:cNvPr id="4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5094" y="940526"/>
            <a:ext cx="33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инвариантной части </a:t>
            </a:r>
          </a:p>
        </p:txBody>
      </p:sp>
      <p:pic>
        <p:nvPicPr>
          <p:cNvPr id="5122" name="Picture 2" descr="https://avatars.mds.yandex.net/get-zen_doc/1704908/pub_5d2e2ceec49f2900aef435da_5d2e34f4dfdd2500aeab909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130" y="3996619"/>
            <a:ext cx="4358550" cy="24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8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2880" y="1013133"/>
            <a:ext cx="8699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инвариантной части </a:t>
            </a:r>
          </a:p>
          <a:p>
            <a:pPr marL="342900" indent="-34290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воспитательной деятельности во взаимодействии с педагогическим коллективом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членами педагогического коллектива с целью выработки единых требований к обучению и воспитанию;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администрацией и учителями по вопросам контроля и повышения результативности учебной деятельности;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педагогом-психологом, социальным педагогом, педагогами дополнительного образования по вопросам изучения личностных особенностей детей;</a:t>
            </a:r>
          </a:p>
        </p:txBody>
      </p:sp>
      <p:pic>
        <p:nvPicPr>
          <p:cNvPr id="4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c.radikal.ru/c14/1910/3a/4369a57187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201" y="3921230"/>
            <a:ext cx="2123245" cy="28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b.radikal.ru/b12/1910/2d/cc5d484819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015" y="4043373"/>
            <a:ext cx="2083526" cy="26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44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0628" y="1288307"/>
            <a:ext cx="87259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инвариантной части </a:t>
            </a:r>
            <a:endParaRPr lang="ru-RU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воспитательной деятельности во взаимодействии с педагогическим коллективом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учителями-предметниками, педагогами доп. образования по вопросам включения детей в различные формы деятельности;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педагогом-организатором, педагогом-библиотекарем, вожатым, педагогами доп. образования по вопросам вовлечения детей в систему внеурочной деятельности, организации внешкольной работы;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педагогами и администрацией по вопросам профилактики;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педагогическими работниками и администрацией с целью организации комплексной поддержки нуждающимся детям.</a:t>
            </a:r>
          </a:p>
          <a:p>
            <a:pPr marL="630238" indent="-90488">
              <a:buFont typeface="Arial" pitchFamily="34" charset="0"/>
              <a:buChar char="•"/>
              <a:tabLst>
                <a:tab pos="719138" algn="l"/>
              </a:tabLst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630238" indent="-90488">
              <a:buFont typeface="Arial" pitchFamily="34" charset="0"/>
              <a:buChar char="•"/>
              <a:tabLst>
                <a:tab pos="719138" algn="l"/>
              </a:tabLst>
            </a:pPr>
            <a:endParaRPr lang="ru-RU" sz="2000" dirty="0" smtClean="0"/>
          </a:p>
          <a:p>
            <a:pPr marL="630238" indent="-90488">
              <a:buFont typeface="Arial" pitchFamily="34" charset="0"/>
              <a:buChar char="•"/>
              <a:tabLst>
                <a:tab pos="719138" algn="l"/>
              </a:tabLst>
            </a:pPr>
            <a:endParaRPr lang="ru-RU" dirty="0" smtClean="0"/>
          </a:p>
          <a:p>
            <a:pPr marL="342900" indent="-342900"/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74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136064"/>
            <a:ext cx="835824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«Ближе всего к ученикам – их классные руководители. Такая постоянная каждодневная работа, связанная с обучением, воспитанием детей, - это огромная ответственность, и она, конечно, требует … особой поддержки»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Президента РФ Федеральному Собранию РФ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15 января 2020 года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Воспитатель – это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                            «ФЕДЕРАЛЬНАЯ ФУНКЦИЯ» </a:t>
            </a:r>
          </a:p>
        </p:txBody>
      </p:sp>
      <p:pic>
        <p:nvPicPr>
          <p:cNvPr id="5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static.auction.ru/offer_images/cmn8/2019/05/13/04/big/S/spEEuCDBMTj/bozhko_novyj_god_elochnye_igrushki_shkola_sjuzhetnaja_kartinka_obrazovanie_v_sssr_1963_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5" t="5165" r="5595" b="15656"/>
          <a:stretch/>
        </p:blipFill>
        <p:spPr bwMode="auto">
          <a:xfrm>
            <a:off x="143692" y="4304802"/>
            <a:ext cx="3087378" cy="19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1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596836"/>
            <a:ext cx="8961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 algn="ctr">
              <a:tabLst>
                <a:tab pos="719138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Участие в осуществлении воспитательной деятельности во взаимодействии с социальными партнёрами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работы, способствующей профессиональному самоопределению;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организации мероприятий с привлечением организаций культуры, спорта и т.д.;</a:t>
            </a:r>
          </a:p>
          <a:p>
            <a:pPr marL="882650" indent="-342900" algn="just"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организации комплексной поддержки детей из группы риска с привлечением сотрудников социальных служб, правоохранительных органов и т.д.</a:t>
            </a:r>
          </a:p>
        </p:txBody>
      </p:sp>
      <p:pic>
        <p:nvPicPr>
          <p:cNvPr id="4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5094" y="1084015"/>
            <a:ext cx="33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инвариантной части </a:t>
            </a:r>
          </a:p>
        </p:txBody>
      </p:sp>
      <p:pic>
        <p:nvPicPr>
          <p:cNvPr id="6146" name="Picture 2" descr="https://illustrators.ru/uploads/illustration/image/903083/main_Blinov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744" y="4122691"/>
            <a:ext cx="1459966" cy="19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tic.auction.ru/offer_images/2015/08/11/10/big/S/s9c2rrp24MU/sssr_propaganda_1961_g_pion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8" y="5021604"/>
            <a:ext cx="2450284" cy="17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bs.twimg.com/media/Du9fMtHWsAEoVzE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595" y="5021604"/>
            <a:ext cx="2560289" cy="17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get-pdb/1893445/efdfdd57-b208-442a-8895-550ae089fe1d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911" y="4548294"/>
            <a:ext cx="2030458" cy="12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79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2880" y="1596836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 algn="ctr">
              <a:tabLst>
                <a:tab pos="719138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и составление педагогическими работниками, осуществляющими классное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руководство, документации</a:t>
            </a:r>
          </a:p>
        </p:txBody>
      </p:sp>
      <p:pic>
        <p:nvPicPr>
          <p:cNvPr id="4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5094" y="1084015"/>
            <a:ext cx="33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инвариантной части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5394" y="2448211"/>
            <a:ext cx="77332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(в бумажной форме) в части внесения в него и актуализации списка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работы, требования к оформлению которого устанавливаются локальным актом организации по согласованию с выборным органом первичной профсоюзной организации.</a:t>
            </a:r>
          </a:p>
        </p:txBody>
      </p:sp>
      <p:pic>
        <p:nvPicPr>
          <p:cNvPr id="10" name="Picture 4" descr="https://i.pinimg.com/736x/aa/97/27/aa9727e5d3668665e1426fb1cec0c3c0--school-teacher-school-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289" y="4574376"/>
            <a:ext cx="1573565" cy="18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48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6775" y="940526"/>
            <a:ext cx="82504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в зависимости от контекстных условий общеобразовательной организации.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 может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отражаться в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акте общеобразовательной организации,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выполнении дополнительной работы  конкретным  педагогическим работником в связи с классным руководством, если предполагается работа в классе с особыми условиями, например с присутствием детей с ограниченными возможностями здоровья, либо в разновозрастном классе-комплекте и т.д.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b="1" u="sng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marL="342900" indent="-342900"/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6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pinimg.com/236x/3f/f1/e5/3ff1e55a2862e738a029b3b5c3c9a4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71" y="4001347"/>
            <a:ext cx="1960865" cy="28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g-fotki.yandex.ru/get/197807/121447594.9b1/0_1f2a7d_664273db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161" y="4164033"/>
            <a:ext cx="2299063" cy="24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37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533" y="1430484"/>
            <a:ext cx="87703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технологии работы с обучающимися и родителями (законными представителями) несовершеннолетних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(беседа, консультация, обмен мнениями, оказание индивидуальной помощи, совместный поиск решения проблемы и др.);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(творческие группы, сетевые сообщества, органы самоуправления, проекты, ролевые игры, дебаты и др.);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(классные часы, конкурсы, спектакли, концерты, походы, образовательный туризм, слёты, соревнования,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игры, родительские собрания и др.).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640" y="1072417"/>
            <a:ext cx="8300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ДЕЯТЕЛЬНОСТИ ПЕДАГОГИЧЕСКИХ РАБОТНИКОВ, СВЯЗАННОЙ С КЛАССНЫМ РУКОВОДСТВОМ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vatars.mds.yandex.net/get-zen_doc/27036/pub_5c80f586a7ebb000b30e38f8_5c80ff1fcc98b700b36ec93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40" y="4908359"/>
            <a:ext cx="2395339" cy="12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p12.nevsepic.com.ua/65-3/1354568430-0367982-www.nevsepic.com.u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894" y="4690159"/>
            <a:ext cx="3150949" cy="16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newauctionstatic.com.ua/offer_images/rd48/2019/11/04/06/big/E/EwCcxiTmSZU/otkrytka_sssr_1956_god_s_novym_godom_khudozhnik_talber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5" t="5524" r="13179" b="12260"/>
          <a:stretch/>
        </p:blipFill>
        <p:spPr bwMode="auto">
          <a:xfrm>
            <a:off x="3305778" y="4991552"/>
            <a:ext cx="2000249" cy="15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64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532" y="1108276"/>
            <a:ext cx="886830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приоритетные направления, содержание, формы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технологии, разрабатывать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рассмотрение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 предложения;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проектов локальных нормативных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актов;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и организовывать участие обучающихся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инфраструктуру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своевременную методическую, материально-техническую и иную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 родителей (законных представителей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распоряжения обучающимся своего класса при подготовке и проведении воспитательных мероприятий;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уроки и занятия, проводимые педагогическими работниками (по согласованию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собственную честь, достоинство и профессиональную репутацию в случае несогласия с оценками деятельности со стороны администрации общеобразовательной организации, родителей (законных представителей) несовершеннолетних обучающихся, других педагогических работников;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квалификацию в области педагогики и психологии, теории и методики воспитания, организации деятельности, связанной с классным руководством.</a:t>
            </a:r>
          </a:p>
          <a:p>
            <a:pPr algn="just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952" y="996384"/>
            <a:ext cx="830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АКАДЕМИЧЕСКИХ ПРАВ И СВОБОД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6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928670"/>
            <a:ext cx="873377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ДЕЯТЕЛЬНОСТИ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</a:t>
            </a:r>
          </a:p>
          <a:p>
            <a:pPr algn="ctr"/>
            <a:endParaRPr lang="ru-RU" sz="1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группы критериев оценки эффективности</a:t>
            </a:r>
          </a:p>
          <a:p>
            <a:pPr algn="just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процесса деятельности</a:t>
            </a:r>
          </a:p>
          <a:p>
            <a:pPr marL="792162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</a:t>
            </a:r>
          </a:p>
          <a:p>
            <a:pPr marL="792162" indent="-34290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адресность</a:t>
            </a:r>
          </a:p>
          <a:p>
            <a:pPr marL="792162" indent="-342900" algn="just">
              <a:buFont typeface="Wingdings" panose="05000000000000000000" pitchFamily="2" charset="2"/>
              <a:buChar char="v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162" indent="-34290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</a:p>
          <a:p>
            <a:pPr marL="457200" indent="-457200" algn="just">
              <a:buFontTx/>
              <a:buChar char="-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Критерии оценки результативности</a:t>
            </a:r>
          </a:p>
          <a:p>
            <a:pPr marL="800100" indent="-342900" algn="just">
              <a:buFont typeface="Wingdings" panose="05000000000000000000" pitchFamily="2" charset="2"/>
              <a:buChar char="v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знаний, представлений о системе ценностей гражданина РФ</a:t>
            </a:r>
          </a:p>
          <a:p>
            <a:pPr marL="800100" indent="-342900" algn="just">
              <a:buFont typeface="Wingdings" panose="05000000000000000000" pitchFamily="2" charset="2"/>
              <a:buChar char="v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позитивной внутренней позиции личности обучающихся в отношении системы ценностей гражданина РФ</a:t>
            </a:r>
          </a:p>
          <a:p>
            <a:pPr marL="800100" indent="-34290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опыта деятельности на основе системы ценностей  гражданина РФ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pbs.twimg.com/profile_banners/712107312781996032/1532887382/1500x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169" y="2743200"/>
            <a:ext cx="4428312" cy="14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11" y="1054400"/>
            <a:ext cx="873377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ДЕЯТЕЛЬНОСТИ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</a:t>
            </a:r>
          </a:p>
          <a:p>
            <a:pPr algn="ctr"/>
            <a:endParaRPr lang="ru-RU" sz="1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доступной формой является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оценивание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следует проводить с учетом основных принципов проведения экспертизы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Желательным результатом оценки должны стать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к оценке и рекомендации педагогическому работнику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эффективности классного руководства.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эффективности деятельности по классному руководству должны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основой для поощрения лучших практик классного руководства.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pbs.twimg.com/media/DLWvHzaXcAA2Cpg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635" y="4668280"/>
            <a:ext cx="1190725" cy="16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80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928670"/>
            <a:ext cx="873377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МАТЕРИАЛЬНОГО И НЕМАТЕРИАЛЬНОГО СТИМУЛИРОВАНИЯ КЛАССНЫХ РУКОВОДИТЕЛЕЙ</a:t>
            </a:r>
          </a:p>
          <a:p>
            <a:pPr algn="ctr"/>
            <a:endParaRPr lang="ru-RU" sz="1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стимулирование</a:t>
            </a:r>
          </a:p>
          <a:p>
            <a:pPr marL="792162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жемесячные выплаты</a:t>
            </a:r>
          </a:p>
          <a:p>
            <a:pPr marL="457200" indent="-457200" algn="just">
              <a:buFontTx/>
              <a:buChar char="-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Нематериальное стимулирование </a:t>
            </a:r>
          </a:p>
          <a:p>
            <a:pPr marL="800100" indent="-342900" algn="just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</a:t>
            </a:r>
          </a:p>
          <a:p>
            <a:pPr marL="800100" indent="-342900" algn="just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</a:t>
            </a:r>
          </a:p>
          <a:p>
            <a:pPr marL="800100" indent="-342900" algn="just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</a:t>
            </a:r>
          </a:p>
          <a:p>
            <a:pPr marL="800100" indent="-342900" algn="just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стимулирование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avatars.mds.yandex.net/get-zen_doc/209388/pub_5d8cac6a97b5d400b28419b6_5d8d18823f548700aeba1a7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840" y="1604210"/>
            <a:ext cx="3222217" cy="4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крмо\новое\Kak izmenilas rabota klassnykh rukovoditelej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1697"/>
            <a:ext cx="9144000" cy="589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785795"/>
            <a:ext cx="83582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мгновение той работы, которая называется воспитанием, - это творение будущего и взгляд в будущее.</a:t>
            </a:r>
          </a:p>
          <a:p>
            <a:pPr algn="r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</a:t>
            </a:r>
          </a:p>
        </p:txBody>
      </p:sp>
      <p:pic>
        <p:nvPicPr>
          <p:cNvPr id="6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.radikal.ru/a19/1910/3a/fccb8ba652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23658"/>
            <a:ext cx="4891273" cy="377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2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10789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ОРГАНИЗАЦИИ РАБОТЫ ПЕДАГОГИЧЕСКИХ РАБОТНИКОВ,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ОСУЩЕСТВЛЯЮЩИХ КЛАССНОЕ РУКОВОДСТВО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№ 273 от 29.12.2012г. «Об образовании в РФ»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№124 от 24.07.1998г. «Об основных гарантиях прав ребёнка в РФ»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№ 120 от 24.06.1999г. «Об основах системы профилактики безнадзорности и правонарушений несовершеннолетних»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№ 436 от 29.12.2010г. «О защите детей от информации, причиняющей вред их здоровью и развитию»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№ 597 от 07.05.2012г. «О мероприятиях по реализации государственной социальной политики»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№ 204 от 07.05.2018г. «О национальных целях и стратегических задачах развития РФ на период до 2024 года»</a:t>
            </a:r>
          </a:p>
        </p:txBody>
      </p:sp>
      <p:pic>
        <p:nvPicPr>
          <p:cNvPr id="3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7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89" y="1319349"/>
            <a:ext cx="81198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ОРГАНИЗАЦИИ РАБОТЫ ПЕДАГОГИЧЕСКИХ РАБОТНИКОВ,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ОСУЩЕСТВЛЯЮЩИХ КЛАССНОЕ РУКОВОДСТВО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Распоряжение Правительства РФ № 996-р от 29.05.2015г. «Об утверждении Стратегии развития воспитания в РФ на период до 2025 года»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Приказ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 536 от 11.05.2016г. «Об утверждении Особенностей режима рабочего времени и времени отдыха педагогических и иных работников организаций, осуществляющих педагогическую деятельность»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Приказы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 373 от 06.10.2009г. «Об утверждении и введении в действие ФГОС НОО». № 1897 от 17.12.2010г. «Об утверждении и введении в действие ФГОС ООО», № 413 от 17.05.2012г. «Об утверждении и введении в действие ФГОС СОО»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1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7" y="1319349"/>
            <a:ext cx="84777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ОРГАНИЗАЦИИ РАБОТЫ ПЕДАГОГИЧЕСКИХ РАБОТНИКОВ,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ОСУЩЕСТВЛЯЮЩИХ КЛАССНОЕ РУКОВОДСТВО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управления образования МО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в соответствие с методическими рекомендациями нормативно-правовые акты: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муниципальных общеобразовательных организаций для реализации воспитательных мероприятий;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по актуальным проблемам воспитания подрастающего поколения на соответствующей территории;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меры поддержки семей и детей, находящихся в сложной жизненной ситуации;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материального и нематериального стимулирования эффективной работы педагогических работников по классному руководству.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86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7" y="1319349"/>
            <a:ext cx="84777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ОРГАНИЗАЦИИ РАБОТЫ ПЕДАГОГИЧЕСКИХ РАБОТНИКОВ,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ОСУЩЕСТВЛЯЮЩИХ КЛАССНОЕ РУКОВОДСТВО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муниципальных общеобразовательных учреждений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в соответствие с методическими рекомендациями: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порядка организации воспитательного процесса в общеобразовательной 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в рамках классного руководства как отдельного вида деятельности, конкретизация их с учётом контекстных условий работы;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и ответственности при осуществлении воспитания между педагогическими работниками;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о выполнении дополнительной работы конкретным педагогическим работником в связи с классным руководством;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материального и нематериального стимулирования к осуществлению классного руководства.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81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035855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ПРИНЦИПЫ ДЕЯТЕЛЬНОСТИ ПЕДАГОГИЧЕСКИХ РАБОТНИКОВ, ОСУЩЕСТВЛЯЮЩИХ КЛАССНОЕ РУКОВОДСТВО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01" y="1364680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государства.</a:t>
            </a: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8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1996727/eb6b12d5-647c-4489-8579-fefe442f9436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97" b="3204"/>
          <a:stretch/>
        </p:blipFill>
        <p:spPr bwMode="auto">
          <a:xfrm>
            <a:off x="428596" y="4203358"/>
            <a:ext cx="1564025" cy="23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fishki.net/upload/post/2018/01/22/2490007/061-001-plakaty-sssr-deti-i-rodite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236" y="4082334"/>
            <a:ext cx="1979581" cy="26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fresher.ru/manager_content/10-2016/10-pravilnyx-sovetskix-plakatov-o-vospitanii-detej/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38"/>
          <a:stretch/>
        </p:blipFill>
        <p:spPr bwMode="auto">
          <a:xfrm>
            <a:off x="3240168" y="4082334"/>
            <a:ext cx="2180317" cy="23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3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035855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ПРИНЦИПЫ ДЕЯТЕЛЬНОСТИ ПЕДАГОГИЧЕСКИХ РАБОТНИКОВ, ОСУЩЕСТВЛЯЮЩИХ КЛАССНОЕ РУКОВОДСТВО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781" y="2293698"/>
            <a:ext cx="53931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воспитательного процесса- формирование и развитие  личности в соответствии семейными и общественными духовно-нравственными и социокультурными  ценностями</a:t>
            </a: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8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2799304/ed94c54c-bd96-419b-afb5-5b21ac116138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657" y="1800165"/>
            <a:ext cx="2902041" cy="465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1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1" y="-31128"/>
            <a:ext cx="816675" cy="80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344825" y="2365500"/>
            <a:ext cx="57396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376375" y="1881633"/>
            <a:ext cx="3872100" cy="46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коллектив - основной субъект </a:t>
            </a:r>
            <a:r>
              <a:rPr lang="ru" sz="2100" b="1" dirty="0">
                <a:latin typeface="Times New Roman"/>
                <a:ea typeface="Times New Roman"/>
                <a:cs typeface="Times New Roman"/>
                <a:sym typeface="Times New Roman"/>
              </a:rPr>
              <a:t>обеспечивающий достижение целей личностного развития и воспитания в рамках реализации образовательных программ конкретной ОО, разработанных в соответствии с требованиями ФГОС общего образования.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4289900" y="3965100"/>
            <a:ext cx="1623300" cy="118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Ключевая роль</a:t>
            </a:r>
            <a:endParaRPr sz="1600"/>
          </a:p>
        </p:txBody>
      </p:sp>
      <p:sp>
        <p:nvSpPr>
          <p:cNvPr id="162" name="Google Shape;162;p22"/>
          <p:cNvSpPr txBox="1"/>
          <p:nvPr/>
        </p:nvSpPr>
        <p:spPr>
          <a:xfrm>
            <a:off x="5913200" y="2058300"/>
            <a:ext cx="3157800" cy="46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Классный руководитель,  </a:t>
            </a:r>
            <a:r>
              <a:rPr lang="ru" sz="2100" b="1" dirty="0">
                <a:latin typeface="Times New Roman"/>
                <a:ea typeface="Times New Roman"/>
                <a:cs typeface="Times New Roman"/>
                <a:sym typeface="Times New Roman"/>
              </a:rPr>
              <a:t>обеспечивающий  постоянное педагогическое сопровождение группы обучающихся, объединенных в одном учебном классе.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Picture 2" descr="https://sch1248.mskobr.ru/users_files/helena/53.61.014.b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1922</Words>
  <Application>Microsoft Office PowerPoint</Application>
  <PresentationFormat>Экран (4:3)</PresentationFormat>
  <Paragraphs>233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gypnor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Неля</cp:lastModifiedBy>
  <cp:revision>51</cp:revision>
  <dcterms:created xsi:type="dcterms:W3CDTF">2020-07-27T13:04:28Z</dcterms:created>
  <dcterms:modified xsi:type="dcterms:W3CDTF">2021-01-26T19:00:01Z</dcterms:modified>
</cp:coreProperties>
</file>