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8" r:id="rId5"/>
    <p:sldId id="265" r:id="rId6"/>
    <p:sldId id="267" r:id="rId7"/>
    <p:sldId id="266" r:id="rId8"/>
    <p:sldId id="263" r:id="rId9"/>
    <p:sldId id="261" r:id="rId10"/>
    <p:sldId id="260" r:id="rId11"/>
    <p:sldId id="270" r:id="rId12"/>
    <p:sldId id="271" r:id="rId13"/>
    <p:sldId id="274" r:id="rId14"/>
    <p:sldId id="272" r:id="rId15"/>
    <p:sldId id="269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22" autoAdjust="0"/>
  </p:normalViewPr>
  <p:slideViewPr>
    <p:cSldViewPr>
      <p:cViewPr varScale="1">
        <p:scale>
          <a:sx n="109" d="100"/>
          <a:sy n="109" d="100"/>
        </p:scale>
        <p:origin x="-63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E4E7-8B75-41AE-9236-3054A268D0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DEB625-1876-44EC-B68A-27BE884DFA7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dirty="0" smtClean="0">
              <a:latin typeface="Calibri"/>
              <a:cs typeface="Calibri"/>
            </a:rPr>
            <a:t>«-»</a:t>
          </a:r>
          <a:endParaRPr lang="ru-RU" sz="3600" dirty="0"/>
        </a:p>
      </dgm:t>
    </dgm:pt>
    <dgm:pt modelId="{251CA446-D5AF-4D77-867D-B53ADFCF63BB}" type="parTrans" cxnId="{1A618E25-CB31-4FCD-9F08-BA1AAF21E856}">
      <dgm:prSet/>
      <dgm:spPr/>
      <dgm:t>
        <a:bodyPr/>
        <a:lstStyle/>
        <a:p>
          <a:endParaRPr lang="ru-RU"/>
        </a:p>
      </dgm:t>
    </dgm:pt>
    <dgm:pt modelId="{24D1A512-CE2F-4CEC-A5A5-AB37594F9755}" type="sibTrans" cxnId="{1A618E25-CB31-4FCD-9F08-BA1AAF21E856}">
      <dgm:prSet/>
      <dgm:spPr/>
      <dgm:t>
        <a:bodyPr/>
        <a:lstStyle/>
        <a:p>
          <a:endParaRPr lang="ru-RU"/>
        </a:p>
      </dgm:t>
    </dgm:pt>
    <dgm:pt modelId="{9AF1044E-2940-46BE-A8B5-663FA5E050E7}">
      <dgm:prSet phldrT="[Текст]" custT="1"/>
      <dgm:spPr/>
      <dgm:t>
        <a:bodyPr/>
        <a:lstStyle/>
        <a:p>
          <a:r>
            <a:rPr lang="ru-RU" sz="1800" dirty="0" smtClean="0"/>
            <a:t>Переутомление зрения</a:t>
          </a:r>
          <a:endParaRPr lang="ru-RU" sz="1800" dirty="0"/>
        </a:p>
      </dgm:t>
    </dgm:pt>
    <dgm:pt modelId="{AC5D4BCC-C6F8-4617-AC6A-6B127FCC0C8D}" type="parTrans" cxnId="{11C4F9F9-1B8D-4DED-9CDA-43386E6C4D8E}">
      <dgm:prSet/>
      <dgm:spPr/>
      <dgm:t>
        <a:bodyPr/>
        <a:lstStyle/>
        <a:p>
          <a:endParaRPr lang="ru-RU"/>
        </a:p>
      </dgm:t>
    </dgm:pt>
    <dgm:pt modelId="{CE6AFC46-C536-43D1-B254-6E3C3EC2032B}" type="sibTrans" cxnId="{11C4F9F9-1B8D-4DED-9CDA-43386E6C4D8E}">
      <dgm:prSet/>
      <dgm:spPr/>
      <dgm:t>
        <a:bodyPr/>
        <a:lstStyle/>
        <a:p>
          <a:endParaRPr lang="ru-RU"/>
        </a:p>
      </dgm:t>
    </dgm:pt>
    <dgm:pt modelId="{E75CD847-4F9F-4338-809E-E88AF2170F4F}">
      <dgm:prSet phldrT="[Текст]" custT="1"/>
      <dgm:spPr/>
      <dgm:t>
        <a:bodyPr/>
        <a:lstStyle/>
        <a:p>
          <a:r>
            <a:rPr lang="ru-RU" sz="1800" dirty="0" smtClean="0"/>
            <a:t>Отсутствие «живого» общения и эмоционального контакта</a:t>
          </a:r>
          <a:endParaRPr lang="ru-RU" sz="1800" dirty="0"/>
        </a:p>
      </dgm:t>
    </dgm:pt>
    <dgm:pt modelId="{EE24F003-F873-4EE8-A895-027021167B6C}" type="parTrans" cxnId="{573F7654-5AD7-4351-AD53-7F7F57C90277}">
      <dgm:prSet/>
      <dgm:spPr/>
      <dgm:t>
        <a:bodyPr/>
        <a:lstStyle/>
        <a:p>
          <a:endParaRPr lang="ru-RU"/>
        </a:p>
      </dgm:t>
    </dgm:pt>
    <dgm:pt modelId="{DB09BCE5-42FE-4103-8444-0FF4FD3F2FD5}" type="sibTrans" cxnId="{573F7654-5AD7-4351-AD53-7F7F57C90277}">
      <dgm:prSet/>
      <dgm:spPr/>
      <dgm:t>
        <a:bodyPr/>
        <a:lstStyle/>
        <a:p>
          <a:endParaRPr lang="ru-RU"/>
        </a:p>
      </dgm:t>
    </dgm:pt>
    <dgm:pt modelId="{11F63476-683E-451B-8017-C9E19037A52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«</a:t>
          </a:r>
          <a:r>
            <a:rPr lang="ru-RU" sz="3600" dirty="0" smtClean="0">
              <a:latin typeface="Calibri"/>
              <a:cs typeface="Calibri"/>
            </a:rPr>
            <a:t>+»</a:t>
          </a:r>
          <a:endParaRPr lang="ru-RU" sz="3600" dirty="0"/>
        </a:p>
      </dgm:t>
    </dgm:pt>
    <dgm:pt modelId="{861321CE-04CB-43D8-8CFF-FE4153A011D4}" type="parTrans" cxnId="{6E20F8BD-AAF1-4382-B94C-AE400E265B43}">
      <dgm:prSet/>
      <dgm:spPr/>
      <dgm:t>
        <a:bodyPr/>
        <a:lstStyle/>
        <a:p>
          <a:endParaRPr lang="ru-RU"/>
        </a:p>
      </dgm:t>
    </dgm:pt>
    <dgm:pt modelId="{94A4ABC8-8CC5-4A17-9FE4-EA1F240AB7BD}" type="sibTrans" cxnId="{6E20F8BD-AAF1-4382-B94C-AE400E265B43}">
      <dgm:prSet/>
      <dgm:spPr/>
      <dgm:t>
        <a:bodyPr/>
        <a:lstStyle/>
        <a:p>
          <a:endParaRPr lang="ru-RU"/>
        </a:p>
      </dgm:t>
    </dgm:pt>
    <dgm:pt modelId="{CDA1D5FB-F400-4BD2-9704-61C790EBEC27}">
      <dgm:prSet phldrT="[Текст]" custT="1"/>
      <dgm:spPr/>
      <dgm:t>
        <a:bodyPr/>
        <a:lstStyle/>
        <a:p>
          <a:r>
            <a:rPr lang="ru-RU" sz="1800" dirty="0" smtClean="0"/>
            <a:t>Комфортная домашняя обстановка</a:t>
          </a:r>
          <a:endParaRPr lang="ru-RU" sz="1800" dirty="0"/>
        </a:p>
      </dgm:t>
    </dgm:pt>
    <dgm:pt modelId="{8A86D5D3-8AFE-4F66-802D-D581FFE940F8}" type="parTrans" cxnId="{33925465-0DE5-4A8D-BFEB-373EC9D356B0}">
      <dgm:prSet/>
      <dgm:spPr/>
      <dgm:t>
        <a:bodyPr/>
        <a:lstStyle/>
        <a:p>
          <a:endParaRPr lang="ru-RU"/>
        </a:p>
      </dgm:t>
    </dgm:pt>
    <dgm:pt modelId="{765C32DA-8A6B-41E9-93D0-4D6EE512223C}" type="sibTrans" cxnId="{33925465-0DE5-4A8D-BFEB-373EC9D356B0}">
      <dgm:prSet/>
      <dgm:spPr/>
      <dgm:t>
        <a:bodyPr/>
        <a:lstStyle/>
        <a:p>
          <a:endParaRPr lang="ru-RU"/>
        </a:p>
      </dgm:t>
    </dgm:pt>
    <dgm:pt modelId="{4A7187D0-4492-49F4-AF31-6DA5C2D6D376}">
      <dgm:prSet phldrT="[Текст]" custT="1"/>
      <dgm:spPr/>
      <dgm:t>
        <a:bodyPr/>
        <a:lstStyle/>
        <a:p>
          <a:r>
            <a:rPr lang="ru-RU" sz="1800" dirty="0" smtClean="0"/>
            <a:t>Гибкий график труда и отдыха</a:t>
          </a:r>
          <a:endParaRPr lang="ru-RU" sz="1800" dirty="0"/>
        </a:p>
      </dgm:t>
    </dgm:pt>
    <dgm:pt modelId="{027A2D51-1EC3-453B-B325-33E9503CD21B}" type="parTrans" cxnId="{B2277F28-D6D1-4D7D-BB0C-DC1B11231F4B}">
      <dgm:prSet/>
      <dgm:spPr/>
      <dgm:t>
        <a:bodyPr/>
        <a:lstStyle/>
        <a:p>
          <a:endParaRPr lang="ru-RU"/>
        </a:p>
      </dgm:t>
    </dgm:pt>
    <dgm:pt modelId="{E0AEF32A-4419-4473-ADA6-107BDD1BD456}" type="sibTrans" cxnId="{B2277F28-D6D1-4D7D-BB0C-DC1B11231F4B}">
      <dgm:prSet/>
      <dgm:spPr/>
      <dgm:t>
        <a:bodyPr/>
        <a:lstStyle/>
        <a:p>
          <a:endParaRPr lang="ru-RU"/>
        </a:p>
      </dgm:t>
    </dgm:pt>
    <dgm:pt modelId="{3686DC5A-A154-4755-86C7-63AFAB9ABC8D}">
      <dgm:prSet phldrT="[Текст]" custT="1"/>
      <dgm:spPr/>
      <dgm:t>
        <a:bodyPr/>
        <a:lstStyle/>
        <a:p>
          <a:r>
            <a:rPr lang="ru-RU" sz="1800" dirty="0" smtClean="0"/>
            <a:t>Отсутствие самодисциплины и самоконтроля</a:t>
          </a:r>
          <a:endParaRPr lang="ru-RU" sz="1800" dirty="0"/>
        </a:p>
      </dgm:t>
    </dgm:pt>
    <dgm:pt modelId="{8BF334AA-CF07-4FD8-9F09-BE2A5A21048A}" type="parTrans" cxnId="{2A16B725-F49E-480A-A48C-13DD4FDC737F}">
      <dgm:prSet/>
      <dgm:spPr/>
      <dgm:t>
        <a:bodyPr/>
        <a:lstStyle/>
        <a:p>
          <a:endParaRPr lang="ru-RU"/>
        </a:p>
      </dgm:t>
    </dgm:pt>
    <dgm:pt modelId="{37182AA0-3195-4711-AC60-52C9B9335D1D}" type="sibTrans" cxnId="{2A16B725-F49E-480A-A48C-13DD4FDC737F}">
      <dgm:prSet/>
      <dgm:spPr/>
      <dgm:t>
        <a:bodyPr/>
        <a:lstStyle/>
        <a:p>
          <a:endParaRPr lang="ru-RU"/>
        </a:p>
      </dgm:t>
    </dgm:pt>
    <dgm:pt modelId="{8287CC6C-E826-4073-9FA8-C9652E00067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Необходимые условия</a:t>
          </a:r>
          <a:endParaRPr lang="ru-RU" b="1" dirty="0">
            <a:solidFill>
              <a:schemeClr val="tx1"/>
            </a:solidFill>
          </a:endParaRPr>
        </a:p>
      </dgm:t>
    </dgm:pt>
    <dgm:pt modelId="{D491681B-6884-427A-93B5-A24F979F745F}" type="sibTrans" cxnId="{CA5D1573-E461-4BFF-A441-2AE9821B6441}">
      <dgm:prSet/>
      <dgm:spPr/>
      <dgm:t>
        <a:bodyPr/>
        <a:lstStyle/>
        <a:p>
          <a:endParaRPr lang="ru-RU"/>
        </a:p>
      </dgm:t>
    </dgm:pt>
    <dgm:pt modelId="{F7D0D1B1-F3AF-4387-AAA4-EB7614D6E2A0}" type="parTrans" cxnId="{CA5D1573-E461-4BFF-A441-2AE9821B6441}">
      <dgm:prSet/>
      <dgm:spPr/>
      <dgm:t>
        <a:bodyPr/>
        <a:lstStyle/>
        <a:p>
          <a:endParaRPr lang="ru-RU"/>
        </a:p>
      </dgm:t>
    </dgm:pt>
    <dgm:pt modelId="{B052C4CD-D0B4-427A-B0C9-14641D642F6E}">
      <dgm:prSet/>
      <dgm:spPr/>
      <dgm:t>
        <a:bodyPr/>
        <a:lstStyle/>
        <a:p>
          <a:r>
            <a:rPr lang="ru-RU" dirty="0" smtClean="0"/>
            <a:t>Хорошая техническая оснащенность (компьютер/</a:t>
          </a:r>
          <a:r>
            <a:rPr lang="ru-RU" dirty="0" err="1" smtClean="0"/>
            <a:t>гаджеты</a:t>
          </a:r>
          <a:r>
            <a:rPr lang="ru-RU" dirty="0" smtClean="0"/>
            <a:t> с выходом в Интернет)</a:t>
          </a:r>
          <a:endParaRPr lang="ru-RU" dirty="0"/>
        </a:p>
      </dgm:t>
    </dgm:pt>
    <dgm:pt modelId="{8CC565FA-5B64-4940-9737-5C4D11397566}" type="parTrans" cxnId="{96C35DED-2681-4300-BD73-A6883DAFE076}">
      <dgm:prSet/>
      <dgm:spPr/>
      <dgm:t>
        <a:bodyPr/>
        <a:lstStyle/>
        <a:p>
          <a:endParaRPr lang="ru-RU"/>
        </a:p>
      </dgm:t>
    </dgm:pt>
    <dgm:pt modelId="{62BF57D8-9D92-480F-808F-33C38BC0F784}" type="sibTrans" cxnId="{96C35DED-2681-4300-BD73-A6883DAFE076}">
      <dgm:prSet/>
      <dgm:spPr/>
      <dgm:t>
        <a:bodyPr/>
        <a:lstStyle/>
        <a:p>
          <a:endParaRPr lang="ru-RU"/>
        </a:p>
      </dgm:t>
    </dgm:pt>
    <dgm:pt modelId="{B3298086-AC76-42C9-909D-2B056996D338}">
      <dgm:prSet phldrT="[Текст]" custT="1"/>
      <dgm:spPr/>
      <dgm:t>
        <a:bodyPr/>
        <a:lstStyle/>
        <a:p>
          <a:r>
            <a:rPr lang="ru-RU" sz="1800" dirty="0" smtClean="0"/>
            <a:t>Отсутствие практики и коллективного взаимодействия</a:t>
          </a:r>
          <a:endParaRPr lang="ru-RU" sz="1800" dirty="0"/>
        </a:p>
      </dgm:t>
    </dgm:pt>
    <dgm:pt modelId="{A52CE17C-01E3-4971-9DEB-0E29BA1A47E8}" type="parTrans" cxnId="{E1378B89-08AA-4DCE-B35A-13AFF591376F}">
      <dgm:prSet/>
      <dgm:spPr/>
      <dgm:t>
        <a:bodyPr/>
        <a:lstStyle/>
        <a:p>
          <a:endParaRPr lang="ru-RU"/>
        </a:p>
      </dgm:t>
    </dgm:pt>
    <dgm:pt modelId="{57D8A987-2685-40F4-8EF2-CB7DFC6697D4}" type="sibTrans" cxnId="{E1378B89-08AA-4DCE-B35A-13AFF591376F}">
      <dgm:prSet/>
      <dgm:spPr/>
      <dgm:t>
        <a:bodyPr/>
        <a:lstStyle/>
        <a:p>
          <a:endParaRPr lang="ru-RU"/>
        </a:p>
      </dgm:t>
    </dgm:pt>
    <dgm:pt modelId="{5243355C-EBE9-4806-B58D-F0CBE61B8E50}">
      <dgm:prSet phldrT="[Текст]" custT="1"/>
      <dgm:spPr/>
      <dgm:t>
        <a:bodyPr/>
        <a:lstStyle/>
        <a:p>
          <a:r>
            <a:rPr lang="ru-RU" sz="1800" dirty="0" smtClean="0"/>
            <a:t>Экономия времени на передвижение</a:t>
          </a:r>
          <a:endParaRPr lang="ru-RU" sz="1800" dirty="0"/>
        </a:p>
      </dgm:t>
    </dgm:pt>
    <dgm:pt modelId="{87FAF173-7C93-4CD6-850F-16F757A23C30}" type="parTrans" cxnId="{5A0C8DC4-66E8-4CBB-9A27-C52465E81A52}">
      <dgm:prSet/>
      <dgm:spPr/>
      <dgm:t>
        <a:bodyPr/>
        <a:lstStyle/>
        <a:p>
          <a:endParaRPr lang="ru-RU"/>
        </a:p>
      </dgm:t>
    </dgm:pt>
    <dgm:pt modelId="{4A2E33ED-45DA-4099-A8A5-4D55016648E3}" type="sibTrans" cxnId="{5A0C8DC4-66E8-4CBB-9A27-C52465E81A52}">
      <dgm:prSet/>
      <dgm:spPr/>
      <dgm:t>
        <a:bodyPr/>
        <a:lstStyle/>
        <a:p>
          <a:endParaRPr lang="ru-RU"/>
        </a:p>
      </dgm:t>
    </dgm:pt>
    <dgm:pt modelId="{ACEC2D29-110D-43E0-A7CB-FFDA9BFFDE9E}">
      <dgm:prSet phldrT="[Текст]" custT="1"/>
      <dgm:spPr/>
      <dgm:t>
        <a:bodyPr/>
        <a:lstStyle/>
        <a:p>
          <a:r>
            <a:rPr lang="ru-RU" sz="1800" dirty="0" smtClean="0"/>
            <a:t>Возможность присутствовать на занятии или мероприятии с разных устройств</a:t>
          </a:r>
          <a:endParaRPr lang="ru-RU" sz="1800" dirty="0"/>
        </a:p>
      </dgm:t>
    </dgm:pt>
    <dgm:pt modelId="{1B321988-959E-407A-A11C-BB5E6807A579}" type="parTrans" cxnId="{B299DBD5-B6FD-4509-8E0C-BC620341B632}">
      <dgm:prSet/>
      <dgm:spPr/>
      <dgm:t>
        <a:bodyPr/>
        <a:lstStyle/>
        <a:p>
          <a:endParaRPr lang="ru-RU"/>
        </a:p>
      </dgm:t>
    </dgm:pt>
    <dgm:pt modelId="{477AB36D-797A-4A4A-BAEF-D53A5BC33C38}" type="sibTrans" cxnId="{B299DBD5-B6FD-4509-8E0C-BC620341B632}">
      <dgm:prSet/>
      <dgm:spPr/>
      <dgm:t>
        <a:bodyPr/>
        <a:lstStyle/>
        <a:p>
          <a:endParaRPr lang="ru-RU"/>
        </a:p>
      </dgm:t>
    </dgm:pt>
    <dgm:pt modelId="{255B19CA-330A-496A-9BF1-5E1A5B2136E6}">
      <dgm:prSet phldrT="[Текст]" custT="1"/>
      <dgm:spPr/>
      <dgm:t>
        <a:bodyPr/>
        <a:lstStyle/>
        <a:p>
          <a:r>
            <a:rPr lang="ru-RU" sz="1800" dirty="0" smtClean="0"/>
            <a:t>Большой выбор источников для обработки информации</a:t>
          </a:r>
          <a:endParaRPr lang="ru-RU" sz="1800" dirty="0"/>
        </a:p>
      </dgm:t>
    </dgm:pt>
    <dgm:pt modelId="{D5B61881-51E3-40E5-9234-BE360D1EC313}" type="parTrans" cxnId="{580D1539-8A9A-424B-ADE9-2F388CA53E7D}">
      <dgm:prSet/>
      <dgm:spPr/>
      <dgm:t>
        <a:bodyPr/>
        <a:lstStyle/>
        <a:p>
          <a:endParaRPr lang="ru-RU"/>
        </a:p>
      </dgm:t>
    </dgm:pt>
    <dgm:pt modelId="{334071A3-4CB4-4A47-9692-0E53A4256BBC}" type="sibTrans" cxnId="{580D1539-8A9A-424B-ADE9-2F388CA53E7D}">
      <dgm:prSet/>
      <dgm:spPr/>
      <dgm:t>
        <a:bodyPr/>
        <a:lstStyle/>
        <a:p>
          <a:endParaRPr lang="ru-RU"/>
        </a:p>
      </dgm:t>
    </dgm:pt>
    <dgm:pt modelId="{77E6B773-ADEF-4470-A3C3-426B35E741E9}">
      <dgm:prSet phldrT="[Текст]" custT="1"/>
      <dgm:spPr/>
      <dgm:t>
        <a:bodyPr/>
        <a:lstStyle/>
        <a:p>
          <a:r>
            <a:rPr lang="ru-RU" sz="1800" dirty="0" smtClean="0"/>
            <a:t>Недостаточная обеспеченность (необеспеченность) детей техническими средствами</a:t>
          </a:r>
          <a:endParaRPr lang="ru-RU" sz="1800" dirty="0"/>
        </a:p>
      </dgm:t>
    </dgm:pt>
    <dgm:pt modelId="{029DA185-51D3-46F3-B1FC-F4395E6690E3}" type="parTrans" cxnId="{F6447706-C6A7-4A44-B18F-3965C43327D6}">
      <dgm:prSet/>
      <dgm:spPr/>
      <dgm:t>
        <a:bodyPr/>
        <a:lstStyle/>
        <a:p>
          <a:endParaRPr lang="ru-RU"/>
        </a:p>
      </dgm:t>
    </dgm:pt>
    <dgm:pt modelId="{532316CE-5305-4D77-8399-7E314E6F3485}" type="sibTrans" cxnId="{F6447706-C6A7-4A44-B18F-3965C43327D6}">
      <dgm:prSet/>
      <dgm:spPr/>
      <dgm:t>
        <a:bodyPr/>
        <a:lstStyle/>
        <a:p>
          <a:endParaRPr lang="ru-RU"/>
        </a:p>
      </dgm:t>
    </dgm:pt>
    <dgm:pt modelId="{AABCE6C0-A4C9-405A-BBCC-F9314E1A4E32}" type="pres">
      <dgm:prSet presAssocID="{7E5AE4E7-8B75-41AE-9236-3054A268D0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81AB0-BFC8-4FC5-9369-D8BD50A43A6A}" type="pres">
      <dgm:prSet presAssocID="{47DEB625-1876-44EC-B68A-27BE884DFA7A}" presName="composite" presStyleCnt="0"/>
      <dgm:spPr/>
    </dgm:pt>
    <dgm:pt modelId="{8524D924-6BAE-44BA-9D77-093E82FADB5C}" type="pres">
      <dgm:prSet presAssocID="{47DEB625-1876-44EC-B68A-27BE884DFA7A}" presName="parentText" presStyleLbl="alignNode1" presStyleIdx="0" presStyleCnt="3" custLinFactNeighborY="-1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8AC3C-DF1B-45A7-8C7E-C6A9DE8F67CA}" type="pres">
      <dgm:prSet presAssocID="{47DEB625-1876-44EC-B68A-27BE884DFA7A}" presName="descendantText" presStyleLbl="alignAcc1" presStyleIdx="0" presStyleCnt="3" custScaleY="14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52EC-9685-41E9-BAC8-531F0438C2DC}" type="pres">
      <dgm:prSet presAssocID="{24D1A512-CE2F-4CEC-A5A5-AB37594F9755}" presName="sp" presStyleCnt="0"/>
      <dgm:spPr/>
    </dgm:pt>
    <dgm:pt modelId="{D1A71D17-D3A8-4E70-89EF-25931B9F71DC}" type="pres">
      <dgm:prSet presAssocID="{11F63476-683E-451B-8017-C9E19037A526}" presName="composite" presStyleCnt="0"/>
      <dgm:spPr/>
    </dgm:pt>
    <dgm:pt modelId="{D55A7319-F3EF-4434-B262-EE4099779664}" type="pres">
      <dgm:prSet presAssocID="{11F63476-683E-451B-8017-C9E19037A526}" presName="parentText" presStyleLbl="alignNode1" presStyleIdx="1" presStyleCnt="3" custLinFactNeighborY="-136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8F6BF-713E-4993-9F0E-D593CEAA2677}" type="pres">
      <dgm:prSet presAssocID="{11F63476-683E-451B-8017-C9E19037A526}" presName="descendantText" presStyleLbl="alignAcc1" presStyleIdx="1" presStyleCnt="3" custScaleY="14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E15B-497C-4363-A726-389DE7DC2E3A}" type="pres">
      <dgm:prSet presAssocID="{94A4ABC8-8CC5-4A17-9FE4-EA1F240AB7BD}" presName="sp" presStyleCnt="0"/>
      <dgm:spPr/>
    </dgm:pt>
    <dgm:pt modelId="{6270986C-C2BB-4FD3-8735-ED136F441FF1}" type="pres">
      <dgm:prSet presAssocID="{8287CC6C-E826-4073-9FA8-C9652E00067B}" presName="composite" presStyleCnt="0"/>
      <dgm:spPr/>
    </dgm:pt>
    <dgm:pt modelId="{FE2EE127-3145-4795-B29B-5FFA3EA7DF9F}" type="pres">
      <dgm:prSet presAssocID="{8287CC6C-E826-4073-9FA8-C9652E00067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F627-E9BF-4601-9D27-9F5E57A5D9E0}" type="pres">
      <dgm:prSet presAssocID="{8287CC6C-E826-4073-9FA8-C9652E00067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33645-A2DE-4103-807D-3224A35AEB74}" type="presOf" srcId="{11F63476-683E-451B-8017-C9E19037A526}" destId="{D55A7319-F3EF-4434-B262-EE4099779664}" srcOrd="0" destOrd="0" presId="urn:microsoft.com/office/officeart/2005/8/layout/chevron2"/>
    <dgm:cxn modelId="{F6447706-C6A7-4A44-B18F-3965C43327D6}" srcId="{47DEB625-1876-44EC-B68A-27BE884DFA7A}" destId="{77E6B773-ADEF-4470-A3C3-426B35E741E9}" srcOrd="4" destOrd="0" parTransId="{029DA185-51D3-46F3-B1FC-F4395E6690E3}" sibTransId="{532316CE-5305-4D77-8399-7E314E6F3485}"/>
    <dgm:cxn modelId="{9E9DA88F-36CD-4AC8-AEF1-CBA79C2A2485}" type="presOf" srcId="{9AF1044E-2940-46BE-A8B5-663FA5E050E7}" destId="{4B58AC3C-DF1B-45A7-8C7E-C6A9DE8F67CA}" srcOrd="0" destOrd="0" presId="urn:microsoft.com/office/officeart/2005/8/layout/chevron2"/>
    <dgm:cxn modelId="{6E20F8BD-AAF1-4382-B94C-AE400E265B43}" srcId="{7E5AE4E7-8B75-41AE-9236-3054A268D06D}" destId="{11F63476-683E-451B-8017-C9E19037A526}" srcOrd="1" destOrd="0" parTransId="{861321CE-04CB-43D8-8CFF-FE4153A011D4}" sibTransId="{94A4ABC8-8CC5-4A17-9FE4-EA1F240AB7BD}"/>
    <dgm:cxn modelId="{6690DC8D-605B-450C-973A-81432F31D0B2}" type="presOf" srcId="{77E6B773-ADEF-4470-A3C3-426B35E741E9}" destId="{4B58AC3C-DF1B-45A7-8C7E-C6A9DE8F67CA}" srcOrd="0" destOrd="4" presId="urn:microsoft.com/office/officeart/2005/8/layout/chevron2"/>
    <dgm:cxn modelId="{F306359A-1D98-431A-9B8E-54FB3F8E11DA}" type="presOf" srcId="{8287CC6C-E826-4073-9FA8-C9652E00067B}" destId="{FE2EE127-3145-4795-B29B-5FFA3EA7DF9F}" srcOrd="0" destOrd="0" presId="urn:microsoft.com/office/officeart/2005/8/layout/chevron2"/>
    <dgm:cxn modelId="{E1378B89-08AA-4DCE-B35A-13AFF591376F}" srcId="{47DEB625-1876-44EC-B68A-27BE884DFA7A}" destId="{B3298086-AC76-42C9-909D-2B056996D338}" srcOrd="3" destOrd="0" parTransId="{A52CE17C-01E3-4971-9DEB-0E29BA1A47E8}" sibTransId="{57D8A987-2685-40F4-8EF2-CB7DFC6697D4}"/>
    <dgm:cxn modelId="{B299DBD5-B6FD-4509-8E0C-BC620341B632}" srcId="{11F63476-683E-451B-8017-C9E19037A526}" destId="{ACEC2D29-110D-43E0-A7CB-FFDA9BFFDE9E}" srcOrd="3" destOrd="0" parTransId="{1B321988-959E-407A-A11C-BB5E6807A579}" sibTransId="{477AB36D-797A-4A4A-BAEF-D53A5BC33C38}"/>
    <dgm:cxn modelId="{6EA31E65-E8FC-4996-AC63-BE607DA78043}" type="presOf" srcId="{4A7187D0-4492-49F4-AF31-6DA5C2D6D376}" destId="{5DC8F6BF-713E-4993-9F0E-D593CEAA2677}" srcOrd="0" destOrd="2" presId="urn:microsoft.com/office/officeart/2005/8/layout/chevron2"/>
    <dgm:cxn modelId="{1A618E25-CB31-4FCD-9F08-BA1AAF21E856}" srcId="{7E5AE4E7-8B75-41AE-9236-3054A268D06D}" destId="{47DEB625-1876-44EC-B68A-27BE884DFA7A}" srcOrd="0" destOrd="0" parTransId="{251CA446-D5AF-4D77-867D-B53ADFCF63BB}" sibTransId="{24D1A512-CE2F-4CEC-A5A5-AB37594F9755}"/>
    <dgm:cxn modelId="{C8C891FA-C218-46D9-93A2-96B5832024A4}" type="presOf" srcId="{5243355C-EBE9-4806-B58D-F0CBE61B8E50}" destId="{5DC8F6BF-713E-4993-9F0E-D593CEAA2677}" srcOrd="0" destOrd="1" presId="urn:microsoft.com/office/officeart/2005/8/layout/chevron2"/>
    <dgm:cxn modelId="{99D21A56-9A48-4150-B5BC-8DD542A6E970}" type="presOf" srcId="{CDA1D5FB-F400-4BD2-9704-61C790EBEC27}" destId="{5DC8F6BF-713E-4993-9F0E-D593CEAA2677}" srcOrd="0" destOrd="0" presId="urn:microsoft.com/office/officeart/2005/8/layout/chevron2"/>
    <dgm:cxn modelId="{191ECFA2-46BA-45C6-B126-0ADC24383811}" type="presOf" srcId="{255B19CA-330A-496A-9BF1-5E1A5B2136E6}" destId="{5DC8F6BF-713E-4993-9F0E-D593CEAA2677}" srcOrd="0" destOrd="4" presId="urn:microsoft.com/office/officeart/2005/8/layout/chevron2"/>
    <dgm:cxn modelId="{1C4EFF54-1363-499C-8870-AC0DC0EFF1E9}" type="presOf" srcId="{ACEC2D29-110D-43E0-A7CB-FFDA9BFFDE9E}" destId="{5DC8F6BF-713E-4993-9F0E-D593CEAA2677}" srcOrd="0" destOrd="3" presId="urn:microsoft.com/office/officeart/2005/8/layout/chevron2"/>
    <dgm:cxn modelId="{573F7654-5AD7-4351-AD53-7F7F57C90277}" srcId="{47DEB625-1876-44EC-B68A-27BE884DFA7A}" destId="{E75CD847-4F9F-4338-809E-E88AF2170F4F}" srcOrd="1" destOrd="0" parTransId="{EE24F003-F873-4EE8-A895-027021167B6C}" sibTransId="{DB09BCE5-42FE-4103-8444-0FF4FD3F2FD5}"/>
    <dgm:cxn modelId="{7330B280-E601-4715-BB1D-56D23536214C}" type="presOf" srcId="{3686DC5A-A154-4755-86C7-63AFAB9ABC8D}" destId="{4B58AC3C-DF1B-45A7-8C7E-C6A9DE8F67CA}" srcOrd="0" destOrd="2" presId="urn:microsoft.com/office/officeart/2005/8/layout/chevron2"/>
    <dgm:cxn modelId="{11C4F9F9-1B8D-4DED-9CDA-43386E6C4D8E}" srcId="{47DEB625-1876-44EC-B68A-27BE884DFA7A}" destId="{9AF1044E-2940-46BE-A8B5-663FA5E050E7}" srcOrd="0" destOrd="0" parTransId="{AC5D4BCC-C6F8-4617-AC6A-6B127FCC0C8D}" sibTransId="{CE6AFC46-C536-43D1-B254-6E3C3EC2032B}"/>
    <dgm:cxn modelId="{74456202-D588-4714-A0A9-894BBF153E76}" type="presOf" srcId="{B3298086-AC76-42C9-909D-2B056996D338}" destId="{4B58AC3C-DF1B-45A7-8C7E-C6A9DE8F67CA}" srcOrd="0" destOrd="3" presId="urn:microsoft.com/office/officeart/2005/8/layout/chevron2"/>
    <dgm:cxn modelId="{B2277F28-D6D1-4D7D-BB0C-DC1B11231F4B}" srcId="{11F63476-683E-451B-8017-C9E19037A526}" destId="{4A7187D0-4492-49F4-AF31-6DA5C2D6D376}" srcOrd="2" destOrd="0" parTransId="{027A2D51-1EC3-453B-B325-33E9503CD21B}" sibTransId="{E0AEF32A-4419-4473-ADA6-107BDD1BD456}"/>
    <dgm:cxn modelId="{15448273-06B8-48F4-9C1C-80CC7B0CE68A}" type="presOf" srcId="{B052C4CD-D0B4-427A-B0C9-14641D642F6E}" destId="{19F8F627-E9BF-4601-9D27-9F5E57A5D9E0}" srcOrd="0" destOrd="0" presId="urn:microsoft.com/office/officeart/2005/8/layout/chevron2"/>
    <dgm:cxn modelId="{580D1539-8A9A-424B-ADE9-2F388CA53E7D}" srcId="{11F63476-683E-451B-8017-C9E19037A526}" destId="{255B19CA-330A-496A-9BF1-5E1A5B2136E6}" srcOrd="4" destOrd="0" parTransId="{D5B61881-51E3-40E5-9234-BE360D1EC313}" sibTransId="{334071A3-4CB4-4A47-9692-0E53A4256BBC}"/>
    <dgm:cxn modelId="{96A7E6E6-0F50-4BFD-BB46-829416BC8A71}" type="presOf" srcId="{7E5AE4E7-8B75-41AE-9236-3054A268D06D}" destId="{AABCE6C0-A4C9-405A-BBCC-F9314E1A4E32}" srcOrd="0" destOrd="0" presId="urn:microsoft.com/office/officeart/2005/8/layout/chevron2"/>
    <dgm:cxn modelId="{5A0C8DC4-66E8-4CBB-9A27-C52465E81A52}" srcId="{11F63476-683E-451B-8017-C9E19037A526}" destId="{5243355C-EBE9-4806-B58D-F0CBE61B8E50}" srcOrd="1" destOrd="0" parTransId="{87FAF173-7C93-4CD6-850F-16F757A23C30}" sibTransId="{4A2E33ED-45DA-4099-A8A5-4D55016648E3}"/>
    <dgm:cxn modelId="{CA5D1573-E461-4BFF-A441-2AE9821B6441}" srcId="{7E5AE4E7-8B75-41AE-9236-3054A268D06D}" destId="{8287CC6C-E826-4073-9FA8-C9652E00067B}" srcOrd="2" destOrd="0" parTransId="{F7D0D1B1-F3AF-4387-AAA4-EB7614D6E2A0}" sibTransId="{D491681B-6884-427A-93B5-A24F979F745F}"/>
    <dgm:cxn modelId="{2A16B725-F49E-480A-A48C-13DD4FDC737F}" srcId="{47DEB625-1876-44EC-B68A-27BE884DFA7A}" destId="{3686DC5A-A154-4755-86C7-63AFAB9ABC8D}" srcOrd="2" destOrd="0" parTransId="{8BF334AA-CF07-4FD8-9F09-BE2A5A21048A}" sibTransId="{37182AA0-3195-4711-AC60-52C9B9335D1D}"/>
    <dgm:cxn modelId="{96C35DED-2681-4300-BD73-A6883DAFE076}" srcId="{8287CC6C-E826-4073-9FA8-C9652E00067B}" destId="{B052C4CD-D0B4-427A-B0C9-14641D642F6E}" srcOrd="0" destOrd="0" parTransId="{8CC565FA-5B64-4940-9737-5C4D11397566}" sibTransId="{62BF57D8-9D92-480F-808F-33C38BC0F784}"/>
    <dgm:cxn modelId="{D6482025-99C5-47B0-A8D8-4487574EC012}" type="presOf" srcId="{47DEB625-1876-44EC-B68A-27BE884DFA7A}" destId="{8524D924-6BAE-44BA-9D77-093E82FADB5C}" srcOrd="0" destOrd="0" presId="urn:microsoft.com/office/officeart/2005/8/layout/chevron2"/>
    <dgm:cxn modelId="{E9B8E39E-A155-4235-8563-609A9C3CD96C}" type="presOf" srcId="{E75CD847-4F9F-4338-809E-E88AF2170F4F}" destId="{4B58AC3C-DF1B-45A7-8C7E-C6A9DE8F67CA}" srcOrd="0" destOrd="1" presId="urn:microsoft.com/office/officeart/2005/8/layout/chevron2"/>
    <dgm:cxn modelId="{33925465-0DE5-4A8D-BFEB-373EC9D356B0}" srcId="{11F63476-683E-451B-8017-C9E19037A526}" destId="{CDA1D5FB-F400-4BD2-9704-61C790EBEC27}" srcOrd="0" destOrd="0" parTransId="{8A86D5D3-8AFE-4F66-802D-D581FFE940F8}" sibTransId="{765C32DA-8A6B-41E9-93D0-4D6EE512223C}"/>
    <dgm:cxn modelId="{DDD47E1C-F45D-4C1B-BA54-0CFD5C32AAD5}" type="presParOf" srcId="{AABCE6C0-A4C9-405A-BBCC-F9314E1A4E32}" destId="{4E781AB0-BFC8-4FC5-9369-D8BD50A43A6A}" srcOrd="0" destOrd="0" presId="urn:microsoft.com/office/officeart/2005/8/layout/chevron2"/>
    <dgm:cxn modelId="{463AB805-28CD-4B3C-8AF3-8CCA7C6C4D3C}" type="presParOf" srcId="{4E781AB0-BFC8-4FC5-9369-D8BD50A43A6A}" destId="{8524D924-6BAE-44BA-9D77-093E82FADB5C}" srcOrd="0" destOrd="0" presId="urn:microsoft.com/office/officeart/2005/8/layout/chevron2"/>
    <dgm:cxn modelId="{F7F21626-5BAE-4F10-9990-F095E0898512}" type="presParOf" srcId="{4E781AB0-BFC8-4FC5-9369-D8BD50A43A6A}" destId="{4B58AC3C-DF1B-45A7-8C7E-C6A9DE8F67CA}" srcOrd="1" destOrd="0" presId="urn:microsoft.com/office/officeart/2005/8/layout/chevron2"/>
    <dgm:cxn modelId="{4D723114-6FC1-46C1-9F81-8D7D7AE48438}" type="presParOf" srcId="{AABCE6C0-A4C9-405A-BBCC-F9314E1A4E32}" destId="{B24152EC-9685-41E9-BAC8-531F0438C2DC}" srcOrd="1" destOrd="0" presId="urn:microsoft.com/office/officeart/2005/8/layout/chevron2"/>
    <dgm:cxn modelId="{FF55B553-C9F2-4789-A68B-E42CC1C5FBB0}" type="presParOf" srcId="{AABCE6C0-A4C9-405A-BBCC-F9314E1A4E32}" destId="{D1A71D17-D3A8-4E70-89EF-25931B9F71DC}" srcOrd="2" destOrd="0" presId="urn:microsoft.com/office/officeart/2005/8/layout/chevron2"/>
    <dgm:cxn modelId="{3D579DEA-BBFB-48A9-84FA-650CCB5BA99B}" type="presParOf" srcId="{D1A71D17-D3A8-4E70-89EF-25931B9F71DC}" destId="{D55A7319-F3EF-4434-B262-EE4099779664}" srcOrd="0" destOrd="0" presId="urn:microsoft.com/office/officeart/2005/8/layout/chevron2"/>
    <dgm:cxn modelId="{370913FA-5059-4DC2-AD85-523444CB8F49}" type="presParOf" srcId="{D1A71D17-D3A8-4E70-89EF-25931B9F71DC}" destId="{5DC8F6BF-713E-4993-9F0E-D593CEAA2677}" srcOrd="1" destOrd="0" presId="urn:microsoft.com/office/officeart/2005/8/layout/chevron2"/>
    <dgm:cxn modelId="{7C755D85-0D51-4C86-936D-FBF2ABADA18A}" type="presParOf" srcId="{AABCE6C0-A4C9-405A-BBCC-F9314E1A4E32}" destId="{FD35E15B-497C-4363-A726-389DE7DC2E3A}" srcOrd="3" destOrd="0" presId="urn:microsoft.com/office/officeart/2005/8/layout/chevron2"/>
    <dgm:cxn modelId="{E3264FE3-E8EB-4182-8E7E-DD514A170BD4}" type="presParOf" srcId="{AABCE6C0-A4C9-405A-BBCC-F9314E1A4E32}" destId="{6270986C-C2BB-4FD3-8735-ED136F441FF1}" srcOrd="4" destOrd="0" presId="urn:microsoft.com/office/officeart/2005/8/layout/chevron2"/>
    <dgm:cxn modelId="{168EB4BC-F783-47FD-8F49-8DC9C0B6C29E}" type="presParOf" srcId="{6270986C-C2BB-4FD3-8735-ED136F441FF1}" destId="{FE2EE127-3145-4795-B29B-5FFA3EA7DF9F}" srcOrd="0" destOrd="0" presId="urn:microsoft.com/office/officeart/2005/8/layout/chevron2"/>
    <dgm:cxn modelId="{E4FC8670-E6B5-4889-841F-F2C40CAD677C}" type="presParOf" srcId="{6270986C-C2BB-4FD3-8735-ED136F441FF1}" destId="{19F8F627-E9BF-4601-9D27-9F5E57A5D9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4D924-6BAE-44BA-9D77-093E82FADB5C}">
      <dsp:nvSpPr>
        <dsp:cNvPr id="0" name=""/>
        <dsp:cNvSpPr/>
      </dsp:nvSpPr>
      <dsp:spPr>
        <a:xfrm rot="5400000">
          <a:off x="-252641" y="252702"/>
          <a:ext cx="1684274" cy="117899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libri"/>
              <a:cs typeface="Calibri"/>
            </a:rPr>
            <a:t>«-»</a:t>
          </a:r>
          <a:endParaRPr lang="ru-RU" sz="3600" kern="1200" dirty="0"/>
        </a:p>
      </dsp:txBody>
      <dsp:txXfrm rot="5400000">
        <a:off x="-252641" y="252702"/>
        <a:ext cx="1684274" cy="1178992"/>
      </dsp:txXfrm>
    </dsp:sp>
    <dsp:sp modelId="{4B58AC3C-DF1B-45A7-8C7E-C6A9DE8F67CA}">
      <dsp:nvSpPr>
        <dsp:cNvPr id="0" name=""/>
        <dsp:cNvSpPr/>
      </dsp:nvSpPr>
      <dsp:spPr>
        <a:xfrm rot="5400000">
          <a:off x="4977631" y="-3794228"/>
          <a:ext cx="1549728" cy="914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Переутомление зрения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«живого» общения и эмоционального контакта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самодисциплины и самоконтроля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практики и коллективного взаимодействия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Недостаточная обеспеченность (необеспеченность) детей техническими средствами</a:t>
          </a:r>
          <a:endParaRPr lang="ru-RU" sz="1800" kern="1200" dirty="0"/>
        </a:p>
      </dsp:txBody>
      <dsp:txXfrm rot="5400000">
        <a:off x="4977631" y="-3794228"/>
        <a:ext cx="1549728" cy="9147007"/>
      </dsp:txXfrm>
    </dsp:sp>
    <dsp:sp modelId="{D55A7319-F3EF-4434-B262-EE4099779664}">
      <dsp:nvSpPr>
        <dsp:cNvPr id="0" name=""/>
        <dsp:cNvSpPr/>
      </dsp:nvSpPr>
      <dsp:spPr>
        <a:xfrm rot="5400000">
          <a:off x="-252641" y="2007703"/>
          <a:ext cx="1684274" cy="117899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</a:t>
          </a:r>
          <a:r>
            <a:rPr lang="ru-RU" sz="3600" kern="1200" dirty="0" smtClean="0">
              <a:latin typeface="Calibri"/>
              <a:cs typeface="Calibri"/>
            </a:rPr>
            <a:t>+»</a:t>
          </a:r>
          <a:endParaRPr lang="ru-RU" sz="3600" kern="1200" dirty="0"/>
        </a:p>
      </dsp:txBody>
      <dsp:txXfrm rot="5400000">
        <a:off x="-252641" y="2007703"/>
        <a:ext cx="1684274" cy="1178992"/>
      </dsp:txXfrm>
    </dsp:sp>
    <dsp:sp modelId="{5DC8F6BF-713E-4993-9F0E-D593CEAA2677}">
      <dsp:nvSpPr>
        <dsp:cNvPr id="0" name=""/>
        <dsp:cNvSpPr/>
      </dsp:nvSpPr>
      <dsp:spPr>
        <a:xfrm rot="5400000">
          <a:off x="4961546" y="-2040711"/>
          <a:ext cx="1581899" cy="914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Комфортная домашняя обстановка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Экономия времени на передвижение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Гибкий график труда и отдыха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Возможность присутствовать на занятии или мероприятии с разных устройств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Большой выбор источников для обработки информации</a:t>
          </a:r>
          <a:endParaRPr lang="ru-RU" sz="1800" kern="1200" dirty="0"/>
        </a:p>
      </dsp:txBody>
      <dsp:txXfrm rot="5400000">
        <a:off x="4961546" y="-2040711"/>
        <a:ext cx="1581899" cy="9147007"/>
      </dsp:txXfrm>
    </dsp:sp>
    <dsp:sp modelId="{FE2EE127-3145-4795-B29B-5FFA3EA7DF9F}">
      <dsp:nvSpPr>
        <dsp:cNvPr id="0" name=""/>
        <dsp:cNvSpPr/>
      </dsp:nvSpPr>
      <dsp:spPr>
        <a:xfrm rot="5400000">
          <a:off x="-252641" y="3748288"/>
          <a:ext cx="1684274" cy="117899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Необходимые условия</a:t>
          </a:r>
          <a:endParaRPr lang="ru-RU" sz="1400" b="1" kern="1200" dirty="0">
            <a:solidFill>
              <a:schemeClr val="tx1"/>
            </a:solidFill>
          </a:endParaRPr>
        </a:p>
      </dsp:txBody>
      <dsp:txXfrm rot="5400000">
        <a:off x="-252641" y="3748288"/>
        <a:ext cx="1684274" cy="1178992"/>
      </dsp:txXfrm>
    </dsp:sp>
    <dsp:sp modelId="{19F8F627-E9BF-4601-9D27-9F5E57A5D9E0}">
      <dsp:nvSpPr>
        <dsp:cNvPr id="0" name=""/>
        <dsp:cNvSpPr/>
      </dsp:nvSpPr>
      <dsp:spPr>
        <a:xfrm rot="5400000">
          <a:off x="5205106" y="-530467"/>
          <a:ext cx="1094778" cy="914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Хорошая техническая оснащенность (компьютер/</a:t>
          </a:r>
          <a:r>
            <a:rPr lang="ru-RU" sz="3300" kern="1200" dirty="0" err="1" smtClean="0"/>
            <a:t>гаджеты</a:t>
          </a:r>
          <a:r>
            <a:rPr lang="ru-RU" sz="3300" kern="1200" dirty="0" smtClean="0"/>
            <a:t> с выходом в Интернет)</a:t>
          </a:r>
          <a:endParaRPr lang="ru-RU" sz="3300" kern="1200" dirty="0"/>
        </a:p>
      </dsp:txBody>
      <dsp:txXfrm rot="5400000">
        <a:off x="5205106" y="-530467"/>
        <a:ext cx="1094778" cy="914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374000"/>
            <a:ext cx="7650000" cy="1305000"/>
          </a:xfrm>
        </p:spPr>
        <p:txBody>
          <a:bodyPr>
            <a:noAutofit/>
          </a:bodyPr>
          <a:lstStyle/>
          <a:p>
            <a:r>
              <a:rPr lang="ru-RU" sz="4800" dirty="0" err="1"/>
              <a:t>Онлайн</a:t>
            </a:r>
            <a:r>
              <a:rPr lang="ru-RU" sz="4800" dirty="0"/>
              <a:t> </a:t>
            </a:r>
            <a:r>
              <a:rPr lang="ru-RU" sz="4800" dirty="0" smtClean="0"/>
              <a:t>школа. Использование ресурсов сети Интернет во внеклассной деятельности.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36000" y="414000"/>
            <a:ext cx="5250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Абзалова</a:t>
            </a:r>
            <a:r>
              <a:rPr lang="ru-RU" dirty="0" smtClean="0"/>
              <a:t> Елена </a:t>
            </a:r>
            <a:r>
              <a:rPr lang="ru-RU" dirty="0" err="1" smtClean="0"/>
              <a:t>Разимовна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заместитель директора по воспитательной работе </a:t>
            </a:r>
          </a:p>
          <a:p>
            <a:r>
              <a:rPr lang="ru-RU" dirty="0" smtClean="0"/>
              <a:t>МАОУ «</a:t>
            </a:r>
            <a:r>
              <a:rPr lang="ru-RU" dirty="0" err="1" smtClean="0"/>
              <a:t>Криулинская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8280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Плюсы и минусы дистанционного взаимодействия</a:t>
            </a:r>
            <a:endParaRPr lang="ru-RU" sz="40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11000" y="1404000"/>
          <a:ext cx="10326000" cy="518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126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Примеры взаимодействия с участниками образовательных отношений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2708" t="19405" r="38007" b="20419"/>
          <a:stretch>
            <a:fillRect/>
          </a:stretch>
        </p:blipFill>
        <p:spPr bwMode="auto">
          <a:xfrm>
            <a:off x="336000" y="1584000"/>
            <a:ext cx="3465000" cy="40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32505" t="16996" r="37380" b="25218"/>
          <a:stretch>
            <a:fillRect/>
          </a:stretch>
        </p:blipFill>
        <p:spPr bwMode="auto">
          <a:xfrm>
            <a:off x="4116000" y="1584000"/>
            <a:ext cx="3690000" cy="39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 l="32802" t="20108" r="38051" b="18020"/>
          <a:stretch>
            <a:fillRect/>
          </a:stretch>
        </p:blipFill>
        <p:spPr bwMode="auto">
          <a:xfrm>
            <a:off x="7986000" y="1584000"/>
            <a:ext cx="3354188" cy="40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2768" t="25295" r="37482" b="27949"/>
          <a:stretch>
            <a:fillRect/>
          </a:stretch>
        </p:blipFill>
        <p:spPr bwMode="auto">
          <a:xfrm>
            <a:off x="471000" y="1989000"/>
            <a:ext cx="3715820" cy="32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32770" t="17853" r="38160" b="13554"/>
          <a:stretch>
            <a:fillRect/>
          </a:stretch>
        </p:blipFill>
        <p:spPr bwMode="auto">
          <a:xfrm>
            <a:off x="4611000" y="1448999"/>
            <a:ext cx="3465000" cy="45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 l="32256" t="21210" r="37255" b="19089"/>
          <a:stretch>
            <a:fillRect/>
          </a:stretch>
        </p:blipFill>
        <p:spPr bwMode="auto">
          <a:xfrm>
            <a:off x="8301000" y="1899000"/>
            <a:ext cx="3431842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Совершенствование  приемов воспитательной работы </a:t>
            </a:r>
            <a:br>
              <a:rPr lang="ru-RU" sz="3200" dirty="0" smtClean="0"/>
            </a:br>
            <a:r>
              <a:rPr lang="ru-RU" sz="3200" dirty="0" smtClean="0"/>
              <a:t>с обучающимися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1000" y="1674000"/>
            <a:ext cx="870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к Фестивалю иностранной песни в 2021 г. Представление </a:t>
            </a:r>
            <a:r>
              <a:rPr lang="ru-RU" dirty="0" err="1" smtClean="0"/>
              <a:t>видеоаннатации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WhatsApp Image 2021-04-26 at 15.21.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000" y="2079000"/>
            <a:ext cx="6205221" cy="438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Преимущества «</a:t>
            </a:r>
            <a:r>
              <a:rPr lang="ru-RU" sz="4000" dirty="0" err="1" smtClean="0"/>
              <a:t>дистанта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6000" y="1764000"/>
            <a:ext cx="11522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Общепринятые формы можно адаптировать к условиям </a:t>
            </a:r>
          </a:p>
          <a:p>
            <a:r>
              <a:rPr lang="ru-RU" sz="2800" dirty="0" smtClean="0"/>
              <a:t>	дистанционной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Освоение новых технологий, средств коммуникаций,</a:t>
            </a:r>
          </a:p>
          <a:p>
            <a:r>
              <a:rPr lang="ru-RU" sz="2800" dirty="0" smtClean="0"/>
              <a:t>	 программ и платформ.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Привлечение родителей к воспитательным событиям (мероприятиям),  </a:t>
            </a:r>
          </a:p>
          <a:p>
            <a:r>
              <a:rPr lang="ru-RU" sz="2800" dirty="0" smtClean="0"/>
              <a:t>	их активное участие (имеется ввиду большой охват</a:t>
            </a:r>
          </a:p>
          <a:p>
            <a:r>
              <a:rPr lang="ru-RU" sz="2800" dirty="0" smtClean="0"/>
              <a:t>	 родительской аудитории</a:t>
            </a:r>
            <a:r>
              <a:rPr lang="ru-RU" sz="2800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Открытость для всех участников образовательных отношений.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000" y="1584000"/>
            <a:ext cx="6165000" cy="4275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Вывод: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Необходимо рассматривать дистанционный формат не как препятствие  и сложности, а как новые возможности для творчества и саморазвития!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226" t="15533" r="19702" b="12722"/>
          <a:stretch>
            <a:fillRect/>
          </a:stretch>
        </p:blipFill>
        <p:spPr bwMode="auto">
          <a:xfrm>
            <a:off x="921000" y="909000"/>
            <a:ext cx="9198093" cy="5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0"/>
            <a:ext cx="10342800" cy="10198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Разное: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нлайн школа ментальной арифме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971800" cy="300990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Применение </a:t>
            </a:r>
            <a:r>
              <a:rPr lang="ru-RU" sz="3200" dirty="0" err="1" smtClean="0"/>
              <a:t>интернет-ресурсов</a:t>
            </a:r>
            <a:r>
              <a:rPr lang="ru-RU" sz="3200" dirty="0" smtClean="0"/>
              <a:t> и </a:t>
            </a:r>
            <a:r>
              <a:rPr lang="ru-RU" sz="3200" dirty="0" err="1" smtClean="0"/>
              <a:t>интернет-технологий</a:t>
            </a:r>
            <a:r>
              <a:rPr lang="ru-RU" sz="3200" dirty="0" smtClean="0"/>
              <a:t> во внеурочной деятельности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86000" y="2079000"/>
            <a:ext cx="11087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В настоящее время, в связи с переходом на новые стандарты</a:t>
            </a:r>
          </a:p>
          <a:p>
            <a:pPr algn="r"/>
            <a:r>
              <a:rPr lang="ru-RU" sz="3200" dirty="0" smtClean="0"/>
              <a:t> образования, и теми требованиями, которые выдвигает общество образованию в целом, и организации образовательного процесса в частности, невозможно представить работу современного учителя </a:t>
            </a:r>
          </a:p>
          <a:p>
            <a:pPr algn="r"/>
            <a:r>
              <a:rPr lang="ru-RU" sz="3200" dirty="0" smtClean="0"/>
              <a:t>без применения компьютерных технологий.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66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6000" y="1674000"/>
            <a:ext cx="7110000" cy="4097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Всемирная сеть интернет, а также использование различных текстовых программ и графических редакторов дают учителю почти неограниченные возможности к творчеству, самореализации и наиболее эффективной организации учебного процесса.</a:t>
            </a:r>
          </a:p>
          <a:p>
            <a:r>
              <a:rPr lang="ru-RU" dirty="0" smtClean="0"/>
              <a:t>На данный момент пока еще не все школы имеют возможность обеспечить каждого учителя собственным </a:t>
            </a:r>
            <a:r>
              <a:rPr lang="ru-RU" dirty="0" err="1" smtClean="0"/>
              <a:t>компьтером</a:t>
            </a:r>
            <a:r>
              <a:rPr lang="ru-RU" dirty="0" smtClean="0"/>
              <a:t> в кабинете и постоянным доступом в сеть интернет. Но даже в таких условиях, при наличии у учителя и учащихся компьютера и </a:t>
            </a:r>
            <a:r>
              <a:rPr lang="ru-RU" dirty="0" err="1" smtClean="0"/>
              <a:t>интернет-соединения</a:t>
            </a:r>
            <a:r>
              <a:rPr lang="ru-RU" dirty="0" smtClean="0"/>
              <a:t> в домашних условиях, можно организовать образовательный процесс таким образом, чтобы он </a:t>
            </a:r>
            <a:r>
              <a:rPr lang="ru-RU" dirty="0" err="1" smtClean="0"/>
              <a:t>соответсвовал</a:t>
            </a:r>
            <a:r>
              <a:rPr lang="ru-RU" dirty="0" smtClean="0"/>
              <a:t> требованиям к современному уроку.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220" name="AutoShape 4" descr="Файлови конвертори за всички формати и типове, сайтове и прогр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Файлови конвертори за всички формати и типове, сайтове и прогр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Файлови конвертори за всички формати и типове, сайтове и прогр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Convertire formato dei file - Domande Informat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000" y="2259000"/>
            <a:ext cx="447675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37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6636000" y="1719000"/>
            <a:ext cx="0" cy="1561798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1D76F99-F115-4523-B495-1F1338A9AC9E}"/>
              </a:ext>
            </a:extLst>
          </p:cNvPr>
          <p:cNvCxnSpPr>
            <a:cxnSpLocks/>
          </p:cNvCxnSpPr>
          <p:nvPr/>
        </p:nvCxnSpPr>
        <p:spPr>
          <a:xfrm flipV="1">
            <a:off x="9426000" y="4599000"/>
            <a:ext cx="0" cy="1800771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2E6701BB-0D4C-4F74-B080-0ED463280887}"/>
              </a:ext>
            </a:extLst>
          </p:cNvPr>
          <p:cNvCxnSpPr>
            <a:cxnSpLocks/>
          </p:cNvCxnSpPr>
          <p:nvPr/>
        </p:nvCxnSpPr>
        <p:spPr>
          <a:xfrm flipV="1">
            <a:off x="4026000" y="4419000"/>
            <a:ext cx="0" cy="1800772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776000" y="1719000"/>
            <a:ext cx="0" cy="1561719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AC39155-5CDD-4F22-B3BF-A95CE75F6730}"/>
              </a:ext>
            </a:extLst>
          </p:cNvPr>
          <p:cNvSpPr/>
          <p:nvPr/>
        </p:nvSpPr>
        <p:spPr>
          <a:xfrm>
            <a:off x="-4496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04DBA5C9-3979-4DB8-B545-DD186C8A1B8A}"/>
              </a:ext>
            </a:extLst>
          </p:cNvPr>
          <p:cNvSpPr/>
          <p:nvPr/>
        </p:nvSpPr>
        <p:spPr>
          <a:xfrm>
            <a:off x="2196595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1BCF50E-814B-4ED7-8286-E68457B00209}"/>
              </a:ext>
            </a:extLst>
          </p:cNvPr>
          <p:cNvSpPr/>
          <p:nvPr/>
        </p:nvSpPr>
        <p:spPr>
          <a:xfrm>
            <a:off x="10281000" y="3699000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EA4B202C-3C80-42A0-9518-2CA5B2117EA2}"/>
              </a:ext>
            </a:extLst>
          </p:cNvPr>
          <p:cNvSpPr/>
          <p:nvPr/>
        </p:nvSpPr>
        <p:spPr>
          <a:xfrm>
            <a:off x="7401000" y="3789000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6033E88-9232-4015-BD75-CF85F55FDE24}"/>
              </a:ext>
            </a:extLst>
          </p:cNvPr>
          <p:cNvSpPr/>
          <p:nvPr/>
        </p:nvSpPr>
        <p:spPr>
          <a:xfrm>
            <a:off x="4791000" y="3789000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505BDEA-CB6B-4675-AFA8-719804B9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Использование </a:t>
            </a:r>
            <a:r>
              <a:rPr lang="ru-RU" sz="3200" dirty="0" err="1" smtClean="0"/>
              <a:t>интернет-технологий</a:t>
            </a:r>
            <a:r>
              <a:rPr lang="ru-RU" sz="3200" dirty="0" smtClean="0"/>
              <a:t> учителем во внеурочное время можно условно разделить на четыре группы:</a:t>
            </a:r>
            <a:endParaRPr lang="ru-RU" sz="3200" dirty="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xmlns="" id="{E7038086-CFE3-4E66-9A0C-472F0EC3BF2B}"/>
              </a:ext>
            </a:extLst>
          </p:cNvPr>
          <p:cNvSpPr/>
          <p:nvPr/>
        </p:nvSpPr>
        <p:spPr>
          <a:xfrm>
            <a:off x="5781000" y="3429000"/>
            <a:ext cx="1745247" cy="2807998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1D5FA4-2AD7-4E75-B141-583AEBFEFF53}"/>
              </a:ext>
            </a:extLst>
          </p:cNvPr>
          <p:cNvSpPr txBox="1"/>
          <p:nvPr/>
        </p:nvSpPr>
        <p:spPr>
          <a:xfrm>
            <a:off x="5826000" y="4554000"/>
            <a:ext cx="151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Само</a:t>
            </a:r>
          </a:p>
          <a:p>
            <a:pPr algn="ctr"/>
            <a:r>
              <a:rPr lang="ru-RU" dirty="0" smtClean="0"/>
              <a:t>образование </a:t>
            </a:r>
          </a:p>
          <a:p>
            <a:pPr algn="ctr"/>
            <a:r>
              <a:rPr lang="ru-RU" dirty="0" smtClean="0"/>
              <a:t>педагогов </a:t>
            </a:r>
            <a:endParaRPr lang="ru-RU" b="1" dirty="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xmlns="" id="{D9F73655-A39B-4DB9-BAD2-0048F55015B8}"/>
              </a:ext>
            </a:extLst>
          </p:cNvPr>
          <p:cNvSpPr/>
          <p:nvPr/>
        </p:nvSpPr>
        <p:spPr>
          <a:xfrm>
            <a:off x="8526000" y="1629000"/>
            <a:ext cx="1706090" cy="2862000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9FD691-8BD0-4681-AADB-9B95900AB49F}"/>
              </a:ext>
            </a:extLst>
          </p:cNvPr>
          <p:cNvSpPr txBox="1"/>
          <p:nvPr/>
        </p:nvSpPr>
        <p:spPr>
          <a:xfrm>
            <a:off x="8796000" y="2754000"/>
            <a:ext cx="133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</a:t>
            </a:r>
          </a:p>
          <a:p>
            <a:pPr algn="ctr"/>
            <a:r>
              <a:rPr lang="ru-RU" dirty="0" smtClean="0"/>
              <a:t>к урокам</a:t>
            </a:r>
            <a:endParaRPr lang="ru-RU" b="1" dirty="0"/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xmlns="" id="{8AFCD26B-71F5-4DC5-9848-B2DBE26F1B5E}"/>
              </a:ext>
            </a:extLst>
          </p:cNvPr>
          <p:cNvSpPr/>
          <p:nvPr/>
        </p:nvSpPr>
        <p:spPr>
          <a:xfrm>
            <a:off x="3081000" y="1494000"/>
            <a:ext cx="1919404" cy="2735249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619528-C8CA-48CA-8684-CB42F5F57885}"/>
              </a:ext>
            </a:extLst>
          </p:cNvPr>
          <p:cNvSpPr txBox="1"/>
          <p:nvPr/>
        </p:nvSpPr>
        <p:spPr>
          <a:xfrm>
            <a:off x="3306000" y="2574000"/>
            <a:ext cx="14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с</a:t>
            </a:r>
          </a:p>
          <a:p>
            <a:pPr algn="ctr"/>
            <a:r>
              <a:rPr lang="ru-RU" dirty="0" smtClean="0"/>
              <a:t> родителями</a:t>
            </a:r>
            <a:endParaRPr lang="ru-RU" b="1" dirty="0"/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xmlns="" id="{0514172A-6239-4CE7-A129-DE9F6ED82B23}"/>
              </a:ext>
            </a:extLst>
          </p:cNvPr>
          <p:cNvSpPr/>
          <p:nvPr/>
        </p:nvSpPr>
        <p:spPr>
          <a:xfrm>
            <a:off x="696000" y="3384000"/>
            <a:ext cx="2050495" cy="2835000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2D4258-6D58-4EF6-B23D-7BE782FDAC57}"/>
              </a:ext>
            </a:extLst>
          </p:cNvPr>
          <p:cNvSpPr txBox="1"/>
          <p:nvPr/>
        </p:nvSpPr>
        <p:spPr>
          <a:xfrm>
            <a:off x="1056000" y="44640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с</a:t>
            </a:r>
          </a:p>
          <a:p>
            <a:pPr algn="ctr"/>
            <a:r>
              <a:rPr lang="ru-RU" dirty="0" smtClean="0"/>
              <a:t> учащимися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3937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smtClean="0">
                <a:solidFill>
                  <a:schemeClr val="accent1"/>
                </a:solidFill>
              </a:rPr>
              <a:t>Работу с учащимися с привлечением информационных ресурсов можно строить как в урочное так и во внеурочное время</a:t>
            </a:r>
            <a:endParaRPr lang="ru-RU" sz="33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719000"/>
            <a:ext cx="10695600" cy="4815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уроке большой популярностью пользуются презентации, созданные в </a:t>
            </a:r>
          </a:p>
          <a:p>
            <a:pPr>
              <a:buNone/>
            </a:pPr>
            <a:r>
              <a:rPr lang="ru-RU" dirty="0" smtClean="0"/>
              <a:t>приложении 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Они позволяют преподнести информацию в более кратком, доступном и сжатом виде,</a:t>
            </a:r>
          </a:p>
          <a:p>
            <a:pPr>
              <a:buNone/>
            </a:pPr>
            <a:r>
              <a:rPr lang="ru-RU" dirty="0" smtClean="0"/>
              <a:t> организуя наглядное подкрепление речевому материалу.</a:t>
            </a:r>
          </a:p>
          <a:p>
            <a:r>
              <a:rPr lang="ru-RU" dirty="0" smtClean="0"/>
              <a:t>Подобная работа может быть выполнена </a:t>
            </a:r>
          </a:p>
          <a:p>
            <a:pPr>
              <a:buNone/>
            </a:pPr>
            <a:r>
              <a:rPr lang="ru-RU" dirty="0" smtClean="0"/>
              <a:t>как учителем, так и учащимися. </a:t>
            </a:r>
          </a:p>
          <a:p>
            <a:pPr>
              <a:buNone/>
            </a:pPr>
            <a:r>
              <a:rPr lang="ru-RU" dirty="0" smtClean="0"/>
              <a:t>Презентации,  создаваемые учениками, позволяют развивать </a:t>
            </a:r>
          </a:p>
          <a:p>
            <a:pPr>
              <a:buNone/>
            </a:pPr>
            <a:r>
              <a:rPr lang="ru-RU" dirty="0" smtClean="0"/>
              <a:t>творческие способности учеников, учат подбирать и</a:t>
            </a:r>
          </a:p>
          <a:p>
            <a:pPr>
              <a:buNone/>
            </a:pPr>
            <a:r>
              <a:rPr lang="ru-RU" dirty="0" smtClean="0"/>
              <a:t> анализировать информацию, выделять основное, </a:t>
            </a:r>
          </a:p>
          <a:p>
            <a:pPr>
              <a:buNone/>
            </a:pPr>
            <a:r>
              <a:rPr lang="ru-RU" dirty="0" smtClean="0"/>
              <a:t>систематизировать знания по изучаемому предмету.</a:t>
            </a:r>
          </a:p>
          <a:p>
            <a:r>
              <a:rPr lang="ru-RU" dirty="0" smtClean="0"/>
              <a:t>Но организация такой работы – процесс трудоемкий, требующий большой работы</a:t>
            </a:r>
          </a:p>
          <a:p>
            <a:pPr>
              <a:buNone/>
            </a:pPr>
            <a:r>
              <a:rPr lang="ru-RU" dirty="0" smtClean="0"/>
              <a:t> как со стороны ученика, так и со стороны учителя.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Мастер-класс “Компьютерная презентация” – Лид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000" y="2979000"/>
            <a:ext cx="2674591" cy="201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899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ЛЕКТРОН ПОЧТА ХАВФСИЗЛИГИ БЎЙИЧА ТАВСИЯЛАР - Darak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000" y="1809000"/>
            <a:ext cx="4676775" cy="47625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29000"/>
            <a:ext cx="7785000" cy="346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Чаще всего в нашей практике используется обмен файлами и сообщениями между учителем и учеником по электронной почте, что делает процесс передачи информации наиболее быстрым, позволяет своевременно решать проблемы, и помогает учителю определить, на каком этапе выполнения работы находится ученик.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атсап Веб — вход в WhatsApp Web с компьютера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509" y="3384000"/>
            <a:ext cx="3589266" cy="3001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6000" y="1494000"/>
            <a:ext cx="1109431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Службы мгновенного обмена сообщениями, </a:t>
            </a:r>
            <a:endParaRPr lang="en-US" sz="4400" dirty="0" smtClean="0"/>
          </a:p>
          <a:p>
            <a:r>
              <a:rPr lang="ru-RU" sz="4400" dirty="0" smtClean="0"/>
              <a:t>такие как </a:t>
            </a:r>
            <a:r>
              <a:rPr lang="en-US" sz="4400" dirty="0" err="1" smtClean="0"/>
              <a:t>WhatsApp</a:t>
            </a:r>
            <a:r>
              <a:rPr lang="ru-RU" sz="4400" dirty="0" smtClean="0"/>
              <a:t>, также способствуют </a:t>
            </a:r>
            <a:endParaRPr lang="en-US" sz="4400" dirty="0" smtClean="0"/>
          </a:p>
          <a:p>
            <a:r>
              <a:rPr lang="ru-RU" sz="4400" dirty="0" smtClean="0"/>
              <a:t>налаживанию контакта учитель-ученик,</a:t>
            </a:r>
            <a:endParaRPr lang="en-US" sz="4400" dirty="0" smtClean="0"/>
          </a:p>
          <a:p>
            <a:r>
              <a:rPr lang="ru-RU" sz="4400" dirty="0" smtClean="0"/>
              <a:t> и помогают учителю </a:t>
            </a:r>
            <a:endParaRPr lang="en-US" sz="4400" dirty="0" smtClean="0"/>
          </a:p>
          <a:p>
            <a:r>
              <a:rPr lang="ru-RU" sz="4400" dirty="0" smtClean="0"/>
              <a:t>оказать своевременную помощь </a:t>
            </a:r>
            <a:endParaRPr lang="en-US" sz="4400" dirty="0" smtClean="0"/>
          </a:p>
          <a:p>
            <a:r>
              <a:rPr lang="ru-RU" sz="4400" dirty="0" smtClean="0"/>
              <a:t>тому или иному учащемуся.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 l="32881" t="8233" r="25440" b="7790"/>
          <a:stretch>
            <a:fillRect/>
          </a:stretch>
        </p:blipFill>
        <p:spPr bwMode="auto">
          <a:xfrm>
            <a:off x="9015529" y="2979000"/>
            <a:ext cx="317647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3069000"/>
            <a:ext cx="8730000" cy="3240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настоящее время так же получил широкое распространение обмен информацией с учащимися и родителями с помощью </a:t>
            </a:r>
            <a:r>
              <a:rPr lang="ru-RU" dirty="0" err="1" smtClean="0"/>
              <a:t>интернет-порталов</a:t>
            </a:r>
            <a:r>
              <a:rPr lang="ru-RU" dirty="0" smtClean="0"/>
              <a:t> и форумов школ, которые появились уже почти </a:t>
            </a:r>
            <a:r>
              <a:rPr lang="ru-RU" dirty="0" err="1" smtClean="0"/>
              <a:t>укаждого</a:t>
            </a:r>
            <a:r>
              <a:rPr lang="ru-RU" dirty="0" smtClean="0"/>
              <a:t> учебного заведения, а так же создание учителями собственных </a:t>
            </a:r>
            <a:r>
              <a:rPr lang="ru-RU" dirty="0" err="1" smtClean="0"/>
              <a:t>блогов</a:t>
            </a:r>
            <a:r>
              <a:rPr lang="ru-RU" dirty="0" smtClean="0"/>
              <a:t>, которые помогают освещать работу педагога, и размещать дополнительные материалы как для учеников, так и для их родителей.</a:t>
            </a:r>
            <a:endParaRPr lang="ru-RU" dirty="0"/>
          </a:p>
        </p:txBody>
      </p:sp>
      <p:pic>
        <p:nvPicPr>
          <p:cNvPr id="4098" name="Picture 2" descr="Как восстановить удаленные сообщения ВКонтакте и перепис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00" y="0"/>
            <a:ext cx="2857500" cy="2857500"/>
          </a:xfrm>
          <a:prstGeom prst="rect">
            <a:avLst/>
          </a:prstGeom>
          <a:noFill/>
        </p:spPr>
      </p:pic>
      <p:pic>
        <p:nvPicPr>
          <p:cNvPr id="4100" name="Picture 4" descr="Дневник.ру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1000" y="0"/>
            <a:ext cx="4658426" cy="2060238"/>
          </a:xfrm>
          <a:prstGeom prst="rect">
            <a:avLst/>
          </a:prstGeom>
          <a:noFill/>
        </p:spPr>
      </p:pic>
      <p:pic>
        <p:nvPicPr>
          <p:cNvPr id="4102" name="Picture 6" descr="Я Класс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1575" y="279000"/>
            <a:ext cx="2610425" cy="261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543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Большую популярность набирают мероприятия в формате видеоконференции или  </a:t>
            </a:r>
            <a:r>
              <a:rPr lang="ru-RU" sz="3200" dirty="0" err="1" smtClean="0">
                <a:solidFill>
                  <a:schemeClr val="accent1"/>
                </a:solidFill>
              </a:rPr>
              <a:t>видеотрансляции</a:t>
            </a:r>
            <a:r>
              <a:rPr lang="ru-RU" sz="3200" dirty="0" smtClean="0">
                <a:solidFill>
                  <a:schemeClr val="accent1"/>
                </a:solidFill>
              </a:rPr>
              <a:t>, что особенно актуально в плане воспитательной работы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076" name="Picture 4" descr="Купить Zoom Meetings Pro в Алматы от компании &amp;quot;WATSON.KZ&amp;quot; - 78818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000" y="3744000"/>
            <a:ext cx="2781000" cy="2781000"/>
          </a:xfrm>
          <a:prstGeom prst="rect">
            <a:avLst/>
          </a:prstGeom>
          <a:noFill/>
        </p:spPr>
      </p:pic>
      <p:sp>
        <p:nvSpPr>
          <p:cNvPr id="3078" name="AutoShape 6" descr="Google Meet - Как Пользоваться на Телефоне, Компьютере, Как Создать Встречу  в Гугл Мит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Google Meet - Как Пользоваться на Телефоне, Компьютере, Как Создать Встречу  в Гугл Мит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Google Meet скачать бесплатно на компьютер Гугл Мит (Window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000" y="4059000"/>
            <a:ext cx="4820250" cy="2447204"/>
          </a:xfrm>
          <a:prstGeom prst="rect">
            <a:avLst/>
          </a:prstGeom>
          <a:noFill/>
        </p:spPr>
      </p:pic>
      <p:pic>
        <p:nvPicPr>
          <p:cNvPr id="3074" name="Picture 2" descr="10 способов запустить видеоконференцию бесплатно - Лайфхак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000" y="1584000"/>
            <a:ext cx="5114575" cy="2557288"/>
          </a:xfrm>
          <a:prstGeom prst="rect">
            <a:avLst/>
          </a:prstGeom>
          <a:noFill/>
        </p:spPr>
      </p:pic>
      <p:pic>
        <p:nvPicPr>
          <p:cNvPr id="3084" name="Picture 12" descr="Как создать прямую трансляцию(стрим ) VK.COM с ПК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000" y="1494000"/>
            <a:ext cx="3946467" cy="221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6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559</Words>
  <Application>Microsoft Office PowerPoint</Application>
  <PresentationFormat>Произвольный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Онлайн школа. Использование ресурсов сети Интернет во внеклассной деятельности. </vt:lpstr>
      <vt:lpstr>Применение интернет-ресурсов и интернет-технологий во внеурочной деятельности</vt:lpstr>
      <vt:lpstr>Слайд 3</vt:lpstr>
      <vt:lpstr>Использование интернет-технологий учителем во внеурочное время можно условно разделить на четыре группы:</vt:lpstr>
      <vt:lpstr>Работу с учащимися с привлечением информационных ресурсов можно строить как в урочное так и во внеурочное время</vt:lpstr>
      <vt:lpstr>Слайд 6</vt:lpstr>
      <vt:lpstr>Слайд 7</vt:lpstr>
      <vt:lpstr>Слайд 8</vt:lpstr>
      <vt:lpstr>Большую популярность набирают мероприятия в формате видеоконференции или  видеотрансляции, что особенно актуально в плане воспитательной работы</vt:lpstr>
      <vt:lpstr>Плюсы и минусы дистанционного взаимодействия</vt:lpstr>
      <vt:lpstr>Примеры взаимодействия с участниками образовательных отношений</vt:lpstr>
      <vt:lpstr>Слайд 12</vt:lpstr>
      <vt:lpstr>Совершенствование  приемов воспитательной работы  с обучающимися</vt:lpstr>
      <vt:lpstr>Преимущества «дистанта»</vt:lpstr>
      <vt:lpstr>Вывод:   Необходимо рассматривать дистанционный формат не как препятствие  и сложности, а как новые возможности для творчества и саморазвития!</vt:lpstr>
      <vt:lpstr>Разное: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ЗАМпоВР</cp:lastModifiedBy>
  <cp:revision>29</cp:revision>
  <dcterms:created xsi:type="dcterms:W3CDTF">2020-07-05T17:04:43Z</dcterms:created>
  <dcterms:modified xsi:type="dcterms:W3CDTF">2021-11-15T06:00:53Z</dcterms:modified>
</cp:coreProperties>
</file>